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6" r:id="rId5"/>
    <p:sldId id="260" r:id="rId6"/>
    <p:sldId id="270" r:id="rId7"/>
    <p:sldId id="265" r:id="rId8"/>
    <p:sldId id="267" r:id="rId9"/>
    <p:sldId id="268" r:id="rId10"/>
    <p:sldId id="271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660"/>
  </p:normalViewPr>
  <p:slideViewPr>
    <p:cSldViewPr>
      <p:cViewPr>
        <p:scale>
          <a:sx n="107" d="100"/>
          <a:sy n="107" d="100"/>
        </p:scale>
        <p:origin x="19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CBF10-B1DC-4850-9B6A-694BF17FF6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480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667DA-0A23-4959-B9B4-4CE9B4E007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223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DA5C3-587D-4CB1-B613-AB287103E1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294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579A2-B19A-4FE5-93F1-44F16EF0A0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4419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0097E2-2CF0-4C4A-A4F0-567E345727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7930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2F7CC-1448-4916-8630-14474C9C44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3623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DC62B-E234-48F5-A226-26B4CA0019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000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E2EDC4-A161-4295-8C56-FBC26E8F73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394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A2B24-E3B4-4DC2-B890-0BCDEB5884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96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2DB78-FD69-41EF-B724-7E563D26D7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2788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DDDDA9-8900-4080-8AD5-B6FA7B71C3C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271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06C3CD-21F3-4FAB-BC1D-A898A11BF85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1331640" y="2636912"/>
            <a:ext cx="5112568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123728" y="836712"/>
            <a:ext cx="1764196" cy="18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21850" y="2317522"/>
            <a:ext cx="486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887924" y="232072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87624" y="3356992"/>
                <a:ext cx="64087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ru-RU" sz="3200" b="0" i="1" smtClean="0">
                          <a:latin typeface="Cambria Math"/>
                          <a:ea typeface="Cambria Math"/>
                        </a:rPr>
                        <m:t>1+ ∠ 2=180°  как смежные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356992"/>
                <a:ext cx="6408712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071563"/>
            <a:ext cx="8229600" cy="5054600"/>
          </a:xfrm>
        </p:spPr>
        <p:txBody>
          <a:bodyPr>
            <a:noAutofit/>
          </a:bodyPr>
          <a:lstStyle/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сегодня я узнал…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было интересно…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было трудно…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я понял, что…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теперь я могу…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я почувствовал, что…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я приобрел…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я научился…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у меня получилось 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я смог…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я попробую…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меня удивило…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урок дал мне для жизни…</a:t>
            </a:r>
          </a:p>
          <a:p>
            <a:pPr marL="547688" indent="-411163" eaLnBrk="1" hangingPunct="1">
              <a:lnSpc>
                <a:spcPct val="80000"/>
              </a:lnSpc>
              <a:defRPr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мне захотелось…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02576" y="116632"/>
            <a:ext cx="38073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alt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Облако «тегов»</a:t>
            </a:r>
            <a:endParaRPr lang="ru-RU" altLang="ru-RU" sz="40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298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1988840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Д.З.</a:t>
            </a:r>
          </a:p>
          <a:p>
            <a:r>
              <a:rPr lang="ru-RU" sz="6000" dirty="0"/>
              <a:t> </a:t>
            </a:r>
            <a:r>
              <a:rPr lang="ru-RU" sz="6000" dirty="0" smtClean="0"/>
              <a:t>п.15 № 93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550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1331640" y="1340768"/>
            <a:ext cx="4680520" cy="1800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H="1">
            <a:off x="2051720" y="1052736"/>
            <a:ext cx="2304256" cy="2232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699792" y="198419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635896" y="187153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03648" y="3861048"/>
                <a:ext cx="56886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ru-RU" sz="3200" b="0" i="1" smtClean="0">
                        <a:latin typeface="Cambria Math"/>
                        <a:ea typeface="Cambria Math"/>
                      </a:rPr>
                      <m:t>3=∠ 4</m:t>
                    </m:r>
                  </m:oMath>
                </a14:m>
                <a:r>
                  <a:rPr lang="ru-RU" sz="3200" dirty="0" smtClean="0"/>
                  <a:t> как вертикальные</a:t>
                </a:r>
                <a:endParaRPr lang="ru-RU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861048"/>
                <a:ext cx="5688632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059832" y="1646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B00000"/>
                </a:solidFill>
              </a:rPr>
              <a:t>1</a:t>
            </a:r>
            <a:endParaRPr lang="ru-RU" b="1" dirty="0">
              <a:solidFill>
                <a:srgbClr val="B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89048" y="218027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B00000"/>
                </a:solidFill>
              </a:rPr>
              <a:t>2</a:t>
            </a:r>
            <a:endParaRPr lang="ru-RU" b="1" dirty="0">
              <a:solidFill>
                <a:srgbClr val="B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511660" y="4581209"/>
                <a:ext cx="56886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ru-RU" sz="3200" b="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ru-RU" sz="3200" b="0" i="1" smtClean="0">
                        <a:latin typeface="Cambria Math"/>
                        <a:ea typeface="Cambria Math"/>
                      </a:rPr>
                      <m:t>=∠ </m:t>
                    </m:r>
                    <m:r>
                      <a:rPr lang="ru-RU" sz="3200" b="0" i="1" smtClean="0">
                        <a:latin typeface="Cambria Math"/>
                        <a:ea typeface="Cambria Math"/>
                      </a:rPr>
                      <m:t>2</m:t>
                    </m:r>
                  </m:oMath>
                </a14:m>
                <a:r>
                  <a:rPr lang="ru-RU" sz="3200" dirty="0" smtClean="0"/>
                  <a:t> </a:t>
                </a:r>
                <a:r>
                  <a:rPr lang="ru-RU" sz="3200" dirty="0" smtClean="0"/>
                  <a:t>как вертикальные</a:t>
                </a:r>
                <a:endParaRPr lang="ru-RU" sz="32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660" y="4581209"/>
                <a:ext cx="5688632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4737" b="-33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306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 flipH="1">
            <a:off x="1043608" y="836712"/>
            <a:ext cx="1080120" cy="122413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1043608" y="1916832"/>
            <a:ext cx="2160240" cy="14401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588224" y="207840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023828" y="205861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198809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860032" y="836712"/>
            <a:ext cx="0" cy="12241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860032" y="2060848"/>
            <a:ext cx="165618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860032" y="1916832"/>
            <a:ext cx="216024" cy="1417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418120" y="68384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391479" y="191683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43608" y="3356992"/>
            <a:ext cx="2340260" cy="8640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383868" y="3284984"/>
            <a:ext cx="2304256" cy="93610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763688" y="4046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41145" y="32849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24128" y="3273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203848" y="43651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63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1331640" y="836712"/>
            <a:ext cx="2808312" cy="266429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788024" y="1574791"/>
            <a:ext cx="2808312" cy="266429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97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63 0.08651 L -0.37395 -0.112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29" y="-99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7664" y="1125538"/>
            <a:ext cx="6769249" cy="3095550"/>
          </a:xfrm>
        </p:spPr>
        <p:txBody>
          <a:bodyPr/>
          <a:lstStyle/>
          <a:p>
            <a:r>
              <a:rPr lang="ru-RU" altLang="ru-RU" sz="4800" dirty="0" smtClean="0">
                <a:solidFill>
                  <a:srgbClr val="B00000"/>
                </a:solidFill>
                <a:latin typeface="Arial Black" panose="020B0A04020102020204" pitchFamily="34" charset="0"/>
              </a:rPr>
              <a:t>Первый признак</a:t>
            </a:r>
            <a:br>
              <a:rPr lang="ru-RU" altLang="ru-RU" sz="4800" dirty="0" smtClean="0">
                <a:solidFill>
                  <a:srgbClr val="B00000"/>
                </a:solidFill>
                <a:latin typeface="Arial Black" panose="020B0A04020102020204" pitchFamily="34" charset="0"/>
              </a:rPr>
            </a:br>
            <a:r>
              <a:rPr lang="ru-RU" altLang="ru-RU" sz="4800" dirty="0" smtClean="0">
                <a:solidFill>
                  <a:srgbClr val="B00000"/>
                </a:solidFill>
                <a:latin typeface="Arial Black" panose="020B0A04020102020204" pitchFamily="34" charset="0"/>
              </a:rPr>
              <a:t> равенства </a:t>
            </a:r>
            <a:br>
              <a:rPr lang="ru-RU" altLang="ru-RU" sz="4800" dirty="0" smtClean="0">
                <a:solidFill>
                  <a:srgbClr val="B00000"/>
                </a:solidFill>
                <a:latin typeface="Arial Black" panose="020B0A04020102020204" pitchFamily="34" charset="0"/>
              </a:rPr>
            </a:br>
            <a:r>
              <a:rPr lang="ru-RU" altLang="ru-RU" sz="4800" dirty="0" smtClean="0">
                <a:solidFill>
                  <a:srgbClr val="B00000"/>
                </a:solidFill>
                <a:latin typeface="Arial Black" panose="020B0A04020102020204" pitchFamily="34" charset="0"/>
              </a:rPr>
              <a:t>треугольников</a:t>
            </a:r>
            <a:endParaRPr lang="ru-RU" altLang="ru-RU" sz="4800" dirty="0">
              <a:solidFill>
                <a:srgbClr val="B0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15. Первый признак равенства треугольников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470" y="-19488"/>
            <a:ext cx="9239822" cy="6472824"/>
          </a:xfrm>
        </p:spPr>
      </p:pic>
      <p:sp>
        <p:nvSpPr>
          <p:cNvPr id="3" name="Прямоугольник 2"/>
          <p:cNvSpPr/>
          <p:nvPr/>
        </p:nvSpPr>
        <p:spPr>
          <a:xfrm>
            <a:off x="395536" y="5949280"/>
            <a:ext cx="8424936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2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1475656" y="836712"/>
            <a:ext cx="5184576" cy="230425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1259632" y="1700808"/>
            <a:ext cx="5832648" cy="5760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259632" y="836712"/>
            <a:ext cx="216024" cy="1440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660232" y="1700808"/>
            <a:ext cx="432048" cy="1440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2555776" y="1196752"/>
            <a:ext cx="72008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5148064" y="2420888"/>
            <a:ext cx="72008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483768" y="2053196"/>
            <a:ext cx="72008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2591780" y="2053196"/>
            <a:ext cx="72008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5436096" y="1765164"/>
            <a:ext cx="72008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580112" y="1765164"/>
            <a:ext cx="72008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43608" y="54868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37684" y="216983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80524" y="2039868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236296" y="150384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6733216" y="3167345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1475656" y="836712"/>
            <a:ext cx="2592288" cy="11521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067944" y="1985135"/>
            <a:ext cx="2592288" cy="11521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259632" y="1988840"/>
            <a:ext cx="2808312" cy="28803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175956" y="1700808"/>
            <a:ext cx="2881296" cy="28803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12982568">
            <a:off x="3519855" y="1696982"/>
            <a:ext cx="360040" cy="352388"/>
          </a:xfrm>
          <a:prstGeom prst="arc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4213792">
            <a:off x="4330648" y="1858105"/>
            <a:ext cx="360040" cy="352388"/>
          </a:xfrm>
          <a:prstGeom prst="arc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3203848" y="1700808"/>
            <a:ext cx="24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4737368" y="1934353"/>
            <a:ext cx="288032" cy="3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36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 flipH="1">
            <a:off x="971600" y="2276872"/>
            <a:ext cx="936104" cy="201622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971600" y="3861048"/>
            <a:ext cx="2376264" cy="43204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1907704" y="2204864"/>
            <a:ext cx="1862342" cy="720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3347864" y="2185379"/>
            <a:ext cx="422182" cy="167566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971600" y="2204864"/>
            <a:ext cx="2798446" cy="208823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439652" y="3023213"/>
            <a:ext cx="2520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483768" y="3892575"/>
            <a:ext cx="126014" cy="21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1560" y="4194131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400678" y="2000713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419872" y="378439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/>
              <a:t>К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67692" y="199718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971600" y="2276872"/>
            <a:ext cx="933134" cy="20162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971600" y="3861048"/>
            <a:ext cx="2376264" cy="4320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971600" y="2204864"/>
            <a:ext cx="2798446" cy="208823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Дуга 36"/>
          <p:cNvSpPr/>
          <p:nvPr/>
        </p:nvSpPr>
        <p:spPr>
          <a:xfrm rot="21395236">
            <a:off x="1063306" y="3805351"/>
            <a:ext cx="378042" cy="292255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21395236">
            <a:off x="1119768" y="4075549"/>
            <a:ext cx="378042" cy="292255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1294151" y="3486044"/>
            <a:ext cx="291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1472913" y="3852344"/>
            <a:ext cx="185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61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347864" y="3356992"/>
            <a:ext cx="360040" cy="216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ru-RU" dirty="0" smtClean="0"/>
                  <a:t>Доказать: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ru-RU" b="0" i="1" smtClean="0">
                        <a:latin typeface="Cambria Math"/>
                        <a:ea typeface="Cambria Math"/>
                      </a:rPr>
                      <m:t>АС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/>
                        <a:ea typeface="Cambria Math"/>
                      </a:rPr>
                      <m:t>D</m:t>
                    </m:r>
                    <m:r>
                      <a:rPr lang="ru-RU" b="0" i="1" smtClean="0">
                        <a:latin typeface="Cambria Math"/>
                        <a:ea typeface="Cambria Math"/>
                      </a:rPr>
                      <m:t>=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ru-RU" b="0" i="1" smtClean="0">
                        <a:latin typeface="Cambria Math"/>
                        <a:ea typeface="Cambria Math"/>
                      </a:rPr>
                      <m:t>В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/>
                        <a:ea typeface="Cambria Math"/>
                      </a:rPr>
                      <m:t>D</m:t>
                    </m:r>
                    <m:r>
                      <a:rPr lang="ru-RU" b="0" i="1" smtClean="0">
                        <a:latin typeface="Cambria Math"/>
                        <a:ea typeface="Cambria Math"/>
                      </a:rPr>
                      <m:t>С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9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/>
          <p:nvPr/>
        </p:nvCxnSpPr>
        <p:spPr>
          <a:xfrm>
            <a:off x="1043608" y="1988840"/>
            <a:ext cx="0" cy="15841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707904" y="1988840"/>
            <a:ext cx="0" cy="15841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043608" y="3573016"/>
            <a:ext cx="266429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43608" y="1988840"/>
            <a:ext cx="2664296" cy="15841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43608" y="3356992"/>
            <a:ext cx="360040" cy="216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043608" y="1988840"/>
            <a:ext cx="2664296" cy="15841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635896" y="2636912"/>
            <a:ext cx="216024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99592" y="2708920"/>
            <a:ext cx="216024" cy="7200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9552" y="170080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642127" y="335699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3834163" y="175800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834163" y="3342183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323528" y="3803848"/>
                <a:ext cx="554461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/>
                  <a:t>Док –во:</a:t>
                </a:r>
              </a:p>
              <a:p>
                <a:r>
                  <a:rPr lang="ru-RU" sz="2800" dirty="0" smtClean="0"/>
                  <a:t>АС = В</a:t>
                </a:r>
                <a:r>
                  <a:rPr lang="en-US" sz="2800" dirty="0" smtClean="0"/>
                  <a:t>D</a:t>
                </a:r>
                <a:r>
                  <a:rPr lang="ru-RU" sz="2800" dirty="0" smtClean="0"/>
                  <a:t> по условию</a:t>
                </a:r>
              </a:p>
              <a:p>
                <a:r>
                  <a:rPr lang="ru-RU" sz="2800" dirty="0" smtClean="0"/>
                  <a:t>С</a:t>
                </a:r>
                <a:r>
                  <a:rPr lang="en-US" sz="2800" dirty="0" smtClean="0"/>
                  <a:t>D</a:t>
                </a:r>
                <a:r>
                  <a:rPr lang="ru-RU" sz="2800" dirty="0" smtClean="0"/>
                  <a:t> – общая сторона</a:t>
                </a:r>
              </a:p>
              <a:p>
                <a14:m>
                  <m:oMath xmlns:m="http://schemas.openxmlformats.org/officeDocument/2006/math">
                    <m:r>
                      <a:rPr lang="ru-RU" sz="2800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ru-RU" sz="2800" dirty="0" smtClean="0"/>
                  <a:t> С =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ru-RU" sz="2800" dirty="0" smtClean="0"/>
                  <a:t> </a:t>
                </a:r>
                <a:r>
                  <a:rPr lang="en-US" sz="2800" dirty="0" smtClean="0"/>
                  <a:t>D</a:t>
                </a:r>
                <a:r>
                  <a:rPr lang="ru-RU" sz="2800" dirty="0" smtClean="0"/>
                  <a:t> по условию, </a:t>
                </a:r>
                <a:r>
                  <a:rPr lang="ru-RU" sz="2800" dirty="0" smtClean="0"/>
                  <a:t>значит,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ru-RU" sz="2800" b="0" i="1" smtClean="0">
                        <a:latin typeface="Cambria Math"/>
                        <a:ea typeface="Cambria Math"/>
                      </a:rPr>
                      <m:t>АС</m:t>
                    </m:r>
                    <m:r>
                      <m:rPr>
                        <m:sty m:val="p"/>
                      </m:rPr>
                      <a:rPr lang="en-US" sz="2800" b="0" i="1" smtClean="0">
                        <a:latin typeface="Cambria Math"/>
                        <a:ea typeface="Cambria Math"/>
                      </a:rPr>
                      <m:t>D</m:t>
                    </m:r>
                    <m:r>
                      <a:rPr lang="ru-RU" sz="2800" b="0" i="1" smtClean="0">
                        <a:latin typeface="Cambria Math"/>
                        <a:ea typeface="Cambria Math"/>
                      </a:rPr>
                      <m:t>=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ru-RU" sz="2800" b="0" i="1" smtClean="0">
                        <a:latin typeface="Cambria Math"/>
                        <a:ea typeface="Cambria Math"/>
                      </a:rPr>
                      <m:t>В</m:t>
                    </m:r>
                    <m:r>
                      <m:rPr>
                        <m:sty m:val="p"/>
                      </m:rPr>
                      <a:rPr lang="en-US" sz="2800" b="0" i="1" smtClean="0">
                        <a:latin typeface="Cambria Math"/>
                        <a:ea typeface="Cambria Math"/>
                      </a:rPr>
                      <m:t>D</m:t>
                    </m:r>
                    <m:r>
                      <a:rPr lang="ru-RU" sz="2800" b="0" i="1" smtClean="0">
                        <a:latin typeface="Cambria Math"/>
                        <a:ea typeface="Cambria Math"/>
                      </a:rPr>
                      <m:t>С</m:t>
                    </m:r>
                  </m:oMath>
                </a14:m>
                <a:r>
                  <a:rPr lang="ru-RU" sz="2800" dirty="0" smtClean="0"/>
                  <a:t> по двум сторонам и углу между ними</a:t>
                </a:r>
                <a:endParaRPr lang="ru-RU" sz="28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803848"/>
                <a:ext cx="5544616" cy="2677656"/>
              </a:xfrm>
              <a:prstGeom prst="rect">
                <a:avLst/>
              </a:prstGeom>
              <a:blipFill rotWithShape="1">
                <a:blip r:embed="rId3"/>
                <a:stretch>
                  <a:fillRect l="-2198" t="-2278" r="-3407" b="-5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916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169</Words>
  <Application>Microsoft Office PowerPoint</Application>
  <PresentationFormat>Экран (4:3)</PresentationFormat>
  <Paragraphs>59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Первый признак  равенства  треугольников</vt:lpstr>
      <vt:lpstr>Презентация PowerPoint</vt:lpstr>
      <vt:lpstr>Презентация PowerPoint</vt:lpstr>
      <vt:lpstr>Презентация PowerPoint</vt:lpstr>
      <vt:lpstr>Доказать:∆АСD= ∆ВDС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1</cp:lastModifiedBy>
  <cp:revision>44</cp:revision>
  <dcterms:created xsi:type="dcterms:W3CDTF">2012-08-12T16:04:58Z</dcterms:created>
  <dcterms:modified xsi:type="dcterms:W3CDTF">2018-12-05T17:13:48Z</dcterms:modified>
</cp:coreProperties>
</file>