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49"/>
  </p:notesMasterIdLst>
  <p:sldIdLst>
    <p:sldId id="621" r:id="rId2"/>
    <p:sldId id="592" r:id="rId3"/>
    <p:sldId id="684" r:id="rId4"/>
    <p:sldId id="685" r:id="rId5"/>
    <p:sldId id="627" r:id="rId6"/>
    <p:sldId id="739" r:id="rId7"/>
    <p:sldId id="740" r:id="rId8"/>
    <p:sldId id="741" r:id="rId9"/>
    <p:sldId id="686" r:id="rId10"/>
    <p:sldId id="687" r:id="rId11"/>
    <p:sldId id="691" r:id="rId12"/>
    <p:sldId id="692" r:id="rId13"/>
    <p:sldId id="742" r:id="rId14"/>
    <p:sldId id="613" r:id="rId15"/>
    <p:sldId id="693" r:id="rId16"/>
    <p:sldId id="694" r:id="rId17"/>
    <p:sldId id="695" r:id="rId18"/>
    <p:sldId id="697" r:id="rId19"/>
    <p:sldId id="743" r:id="rId20"/>
    <p:sldId id="744" r:id="rId21"/>
    <p:sldId id="698" r:id="rId22"/>
    <p:sldId id="700" r:id="rId23"/>
    <p:sldId id="706" r:id="rId24"/>
    <p:sldId id="745" r:id="rId25"/>
    <p:sldId id="746" r:id="rId26"/>
    <p:sldId id="747" r:id="rId27"/>
    <p:sldId id="748" r:id="rId28"/>
    <p:sldId id="618" r:id="rId29"/>
    <p:sldId id="749" r:id="rId30"/>
    <p:sldId id="715" r:id="rId31"/>
    <p:sldId id="716" r:id="rId32"/>
    <p:sldId id="750" r:id="rId33"/>
    <p:sldId id="751" r:id="rId34"/>
    <p:sldId id="752" r:id="rId35"/>
    <p:sldId id="717" r:id="rId36"/>
    <p:sldId id="718" r:id="rId37"/>
    <p:sldId id="678" r:id="rId38"/>
    <p:sldId id="679" r:id="rId39"/>
    <p:sldId id="722" r:id="rId40"/>
    <p:sldId id="680" r:id="rId41"/>
    <p:sldId id="754" r:id="rId42"/>
    <p:sldId id="755" r:id="rId43"/>
    <p:sldId id="756" r:id="rId44"/>
    <p:sldId id="757" r:id="rId45"/>
    <p:sldId id="758" r:id="rId46"/>
    <p:sldId id="759" r:id="rId47"/>
    <p:sldId id="643" r:id="rId48"/>
  </p:sldIdLst>
  <p:sldSz cx="9144000" cy="5143500" type="screen16x9"/>
  <p:notesSz cx="6858000" cy="9144000"/>
  <p:embeddedFontLst>
    <p:embeddedFont>
      <p:font typeface="Roboto" panose="020B0604020202020204" charset="0"/>
      <p:regular r:id="rId50"/>
      <p:bold r:id="rId51"/>
      <p:italic r:id="rId52"/>
      <p:boldItalic r:id="rId53"/>
    </p:embeddedFont>
    <p:embeddedFont>
      <p:font typeface="Merriweather" panose="020B0604020202020204" charset="-52"/>
      <p:regular r:id="rId54"/>
      <p:bold r:id="rId55"/>
      <p:italic r:id="rId56"/>
      <p:boldItalic r:id="rId57"/>
    </p:embeddedFont>
    <p:embeddedFont>
      <p:font typeface="Roboto Light" panose="020B0604020202020204" charset="0"/>
      <p:regular r:id="rId58"/>
      <p:italic r:id="rId59"/>
    </p:embeddedFont>
    <p:embeddedFont>
      <p:font typeface="Calibri" panose="020F0502020204030204" pitchFamily="34" charset="0"/>
      <p:regular r:id="rId60"/>
      <p:bold r:id="rId61"/>
      <p:italic r:id="rId62"/>
      <p:boldItalic r:id="rId63"/>
    </p:embeddedFont>
  </p:embeddedFontLst>
  <p:defaultTextStyle>
    <a:defPPr>
      <a:defRPr lang="ru-RU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4" userDrawn="1">
          <p15:clr>
            <a:srgbClr val="A4A3A4"/>
          </p15:clr>
        </p15:guide>
        <p15:guide id="2" pos="5556" userDrawn="1">
          <p15:clr>
            <a:srgbClr val="A4A3A4"/>
          </p15:clr>
        </p15:guide>
        <p15:guide id="3" orient="horz" pos="3026" userDrawn="1">
          <p15:clr>
            <a:srgbClr val="A4A3A4"/>
          </p15:clr>
        </p15:guide>
        <p15:guide id="4" pos="2993" userDrawn="1">
          <p15:clr>
            <a:srgbClr val="A4A3A4"/>
          </p15:clr>
        </p15:guide>
        <p15:guide id="5" pos="2767" userDrawn="1">
          <p15:clr>
            <a:srgbClr val="A4A3A4"/>
          </p15:clr>
        </p15:guide>
        <p15:guide id="6" pos="226" userDrawn="1">
          <p15:clr>
            <a:srgbClr val="A4A3A4"/>
          </p15:clr>
        </p15:guide>
        <p15:guide id="7" pos="1882" userDrawn="1">
          <p15:clr>
            <a:srgbClr val="A4A3A4"/>
          </p15:clr>
        </p15:guide>
        <p15:guide id="8" pos="2064" userDrawn="1">
          <p15:clr>
            <a:srgbClr val="A4A3A4"/>
          </p15:clr>
        </p15:guide>
        <p15:guide id="9" pos="3674" userDrawn="1">
          <p15:clr>
            <a:srgbClr val="A4A3A4"/>
          </p15:clr>
        </p15:guide>
        <p15:guide id="10" pos="390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4935"/>
    <a:srgbClr val="FFFFFF"/>
    <a:srgbClr val="5B9BD5"/>
    <a:srgbClr val="000000"/>
    <a:srgbClr val="DBB43F"/>
    <a:srgbClr val="6008BA"/>
    <a:srgbClr val="4E361E"/>
    <a:srgbClr val="C61648"/>
    <a:srgbClr val="2E2E3A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88" autoAdjust="0"/>
    <p:restoredTop sz="92597" autoAdjust="0"/>
  </p:normalViewPr>
  <p:slideViewPr>
    <p:cSldViewPr snapToGrid="0" showGuides="1">
      <p:cViewPr varScale="1">
        <p:scale>
          <a:sx n="67" d="100"/>
          <a:sy n="67" d="100"/>
        </p:scale>
        <p:origin x="84" y="696"/>
      </p:cViewPr>
      <p:guideLst>
        <p:guide orient="horz" pos="214"/>
        <p:guide pos="5556"/>
        <p:guide orient="horz" pos="3026"/>
        <p:guide pos="2993"/>
        <p:guide pos="2767"/>
        <p:guide pos="226"/>
        <p:guide pos="1882"/>
        <p:guide pos="2064"/>
        <p:guide pos="3674"/>
        <p:guide pos="390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font" Target="fonts/font1.fntdata"/><Relationship Id="rId55" Type="http://schemas.openxmlformats.org/officeDocument/2006/relationships/font" Target="fonts/font6.fntdata"/><Relationship Id="rId63" Type="http://schemas.openxmlformats.org/officeDocument/2006/relationships/font" Target="fonts/font14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4.fntdata"/><Relationship Id="rId58" Type="http://schemas.openxmlformats.org/officeDocument/2006/relationships/font" Target="fonts/font9.fntdata"/><Relationship Id="rId66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font" Target="fonts/font12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7.fntdata"/><Relationship Id="rId64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font" Target="fonts/font2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10.fntdata"/><Relationship Id="rId67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5.fntdata"/><Relationship Id="rId62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57" Type="http://schemas.openxmlformats.org/officeDocument/2006/relationships/font" Target="fonts/font8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3.fntdata"/><Relationship Id="rId60" Type="http://schemas.openxmlformats.org/officeDocument/2006/relationships/font" Target="fonts/font11.fntdata"/><Relationship Id="rId65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C5BEF2C-B300-46D5-8036-A5B0A33E22D9}" type="datetimeFigureOut">
              <a:rPr lang="ru-RU" smtClean="0"/>
              <a:t>15.06.2017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1E0E06-5A83-4907-924B-CCA8D8A7126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4702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7031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33690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44949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569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49611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378459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36505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54676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779623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301309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76610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216237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138667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502781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598418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70438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137315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082671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092117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357687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170685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7776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081273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2933038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925522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271202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293745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24996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64831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728846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6432886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469390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10954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638654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86431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544192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3369010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t>43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6703353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t>44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944778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t>45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903476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t>46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9568810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aseline="0" dirty="0" smtClean="0"/>
              <a:t/>
            </a:r>
            <a:br>
              <a:rPr lang="ru-RU" baseline="0" dirty="0" smtClean="0"/>
            </a:br>
            <a:r>
              <a:rPr lang="ru-RU" baseline="0" dirty="0" smtClean="0"/>
              <a:t>Если надо разместить на весь слайд.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t>47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4763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10582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11794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40065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87700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E0E06-5A83-4907-924B-CCA8D8A71266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88921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/>
              <a:t>15.06.2017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5502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/>
              <a:t>15.06.2017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02501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/>
              <a:t>15.06.2017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81506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/>
              <a:t>15.06.2017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4214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/>
              <a:t>15.06.2017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9768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/>
              <a:t>15.06.2017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02266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/>
              <a:t>15.06.2017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66231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/>
              <a:t>15.06.2017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0775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/>
              <a:t>15.06.2017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4678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/>
              <a:t>15.06.2017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6480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83A9A6-A7C6-4281-A39F-5DC6615D86C6}" type="datetimeFigureOut">
              <a:rPr lang="ru-RU" smtClean="0"/>
              <a:t>15.06.2017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6F8C33-7088-481A-939B-C850E0D4CD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75419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83A9A6-A7C6-4281-A39F-5DC6615D86C6}" type="datetimeFigureOut">
              <a:rPr lang="ru-RU" smtClean="0"/>
              <a:t>15.06.2017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6F8C33-7088-481A-939B-C850E0D4CD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0838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jp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e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20.jpe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jpe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5.png"/><Relationship Id="rId7" Type="http://schemas.openxmlformats.org/officeDocument/2006/relationships/image" Target="../media/image24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g"/><Relationship Id="rId5" Type="http://schemas.openxmlformats.org/officeDocument/2006/relationships/image" Target="../media/image22.jpeg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27.jpg"/><Relationship Id="rId4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jpeg"/><Relationship Id="rId4" Type="http://schemas.openxmlformats.org/officeDocument/2006/relationships/image" Target="../media/image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33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jpe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jpg"/><Relationship Id="rId5" Type="http://schemas.openxmlformats.org/officeDocument/2006/relationships/image" Target="../media/image34.jpeg"/><Relationship Id="rId4" Type="http://schemas.openxmlformats.org/officeDocument/2006/relationships/image" Target="../media/image3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38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jpg"/><Relationship Id="rId5" Type="http://schemas.openxmlformats.org/officeDocument/2006/relationships/image" Target="../media/image36.jpeg"/><Relationship Id="rId4" Type="http://schemas.openxmlformats.org/officeDocument/2006/relationships/image" Target="../media/image3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7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43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jpeg"/><Relationship Id="rId5" Type="http://schemas.openxmlformats.org/officeDocument/2006/relationships/image" Target="../media/image41.jpg"/><Relationship Id="rId4" Type="http://schemas.openxmlformats.org/officeDocument/2006/relationships/image" Target="../media/image3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44.jpeg"/><Relationship Id="rId4" Type="http://schemas.openxmlformats.org/officeDocument/2006/relationships/image" Target="../media/image3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5.jp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48.jpg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9.jpg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0.jpg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4.jpeg"/><Relationship Id="rId4" Type="http://schemas.openxmlformats.org/officeDocument/2006/relationships/image" Target="../media/image3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g"/><Relationship Id="rId4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56.jpeg"/><Relationship Id="rId4" Type="http://schemas.openxmlformats.org/officeDocument/2006/relationships/image" Target="../media/image3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8.jpeg"/><Relationship Id="rId4" Type="http://schemas.openxmlformats.org/officeDocument/2006/relationships/image" Target="../media/image57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59.jpg"/><Relationship Id="rId4" Type="http://schemas.openxmlformats.org/officeDocument/2006/relationships/image" Target="../media/image30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59.jpg"/><Relationship Id="rId4" Type="http://schemas.openxmlformats.org/officeDocument/2006/relationships/image" Target="../media/image30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png"/><Relationship Id="rId4" Type="http://schemas.openxmlformats.org/officeDocument/2006/relationships/image" Target="../media/image3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60.jpg"/><Relationship Id="rId4" Type="http://schemas.openxmlformats.org/officeDocument/2006/relationships/image" Target="../media/image30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1.jpeg"/><Relationship Id="rId4" Type="http://schemas.openxmlformats.org/officeDocument/2006/relationships/image" Target="../media/image30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0.jpg"/><Relationship Id="rId4" Type="http://schemas.openxmlformats.org/officeDocument/2006/relationships/image" Target="../media/image6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4855500"/>
            <a:ext cx="1316571" cy="28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380332" y="493501"/>
            <a:ext cx="4033837" cy="366424"/>
          </a:xfrm>
          <a:prstGeom prst="rect">
            <a:avLst/>
          </a:prstGeom>
          <a:noFill/>
        </p:spPr>
        <p:txBody>
          <a:bodyPr wrap="square" lIns="0" tIns="0" rIns="0" bIns="180000">
            <a:spAutoFit/>
          </a:bodyPr>
          <a:lstStyle/>
          <a:p>
            <a:r>
              <a:rPr lang="ru-RU" sz="1200" dirty="0">
                <a:solidFill>
                  <a:schemeClr val="bg1"/>
                </a:solidFill>
                <a:ea typeface="Roboto Light" panose="02000000000000000000" pitchFamily="2" charset="0"/>
                <a:cs typeface="Roboto Light" panose="02000000000000000000" pitchFamily="2" charset="0"/>
              </a:rPr>
              <a:t>Литература </a:t>
            </a:r>
            <a:r>
              <a:rPr lang="en-US" sz="1200" dirty="0" smtClean="0">
                <a:solidFill>
                  <a:schemeClr val="bg1"/>
                </a:solidFill>
                <a:ea typeface="Roboto Light" panose="02000000000000000000" pitchFamily="2" charset="0"/>
                <a:cs typeface="Roboto Light" panose="02000000000000000000" pitchFamily="2" charset="0"/>
              </a:rPr>
              <a:t>XX</a:t>
            </a:r>
            <a:r>
              <a:rPr lang="ru-RU" sz="1200" dirty="0" smtClean="0">
                <a:solidFill>
                  <a:schemeClr val="bg1"/>
                </a:solidFill>
                <a:ea typeface="Roboto Light" panose="02000000000000000000" pitchFamily="2" charset="0"/>
                <a:cs typeface="Roboto Light" panose="02000000000000000000" pitchFamily="2" charset="0"/>
              </a:rPr>
              <a:t> века</a:t>
            </a:r>
            <a:endParaRPr lang="ru-RU" sz="1200" dirty="0">
              <a:solidFill>
                <a:schemeClr val="bg1"/>
              </a:solidFill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380332" y="859925"/>
            <a:ext cx="4511877" cy="36933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3000" dirty="0">
                <a:solidFill>
                  <a:schemeClr val="bg1"/>
                </a:solidFill>
                <a:latin typeface="+mj-lt"/>
              </a:rPr>
              <a:t>Слово о Маяковском. </a:t>
            </a:r>
            <a:endParaRPr lang="en-US" sz="3000" dirty="0" smtClean="0">
              <a:solidFill>
                <a:schemeClr val="bg1"/>
              </a:solidFill>
              <a:latin typeface="+mj-lt"/>
            </a:endParaRPr>
          </a:p>
          <a:p>
            <a:r>
              <a:rPr lang="ru-RU" sz="3000" dirty="0" smtClean="0">
                <a:solidFill>
                  <a:schemeClr val="bg1"/>
                </a:solidFill>
                <a:latin typeface="+mj-lt"/>
              </a:rPr>
              <a:t>Стихотворение </a:t>
            </a:r>
            <a:r>
              <a:rPr lang="ru-RU" sz="3000" dirty="0">
                <a:solidFill>
                  <a:schemeClr val="bg1"/>
                </a:solidFill>
                <a:latin typeface="+mj-lt"/>
              </a:rPr>
              <a:t>«Необычайное приключение, </a:t>
            </a:r>
            <a:r>
              <a:rPr lang="ru-RU" sz="3000" dirty="0" smtClean="0">
                <a:solidFill>
                  <a:schemeClr val="bg1"/>
                </a:solidFill>
                <a:latin typeface="+mj-lt"/>
              </a:rPr>
              <a:t>бывшее</a:t>
            </a:r>
          </a:p>
          <a:p>
            <a:r>
              <a:rPr lang="ru-RU" sz="3000" dirty="0" smtClean="0">
                <a:solidFill>
                  <a:schemeClr val="bg1"/>
                </a:solidFill>
                <a:latin typeface="+mj-lt"/>
              </a:rPr>
              <a:t>с </a:t>
            </a:r>
            <a:r>
              <a:rPr lang="ru-RU" sz="3000" dirty="0">
                <a:solidFill>
                  <a:schemeClr val="bg1"/>
                </a:solidFill>
                <a:latin typeface="+mj-lt"/>
              </a:rPr>
              <a:t>Владимиром Маяковским летом на даче»</a:t>
            </a:r>
          </a:p>
        </p:txBody>
      </p:sp>
    </p:spTree>
    <p:extLst>
      <p:ext uri="{BB962C8B-B14F-4D97-AF65-F5344CB8AC3E}">
        <p14:creationId xmlns:p14="http://schemas.microsoft.com/office/powerpoint/2010/main" val="2825706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4855500"/>
            <a:ext cx="1316571" cy="288000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84457" y="1325255"/>
            <a:ext cx="3595178" cy="24929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После смерти </a:t>
            </a:r>
            <a:r>
              <a:rPr lang="ru-RU" sz="18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кормильца </a:t>
            </a:r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мать с детьми переехала в Москву</a:t>
            </a:r>
            <a:r>
              <a:rPr lang="ru-RU" sz="18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.</a:t>
            </a:r>
          </a:p>
          <a:p>
            <a:endParaRPr lang="ru-RU" sz="1800" dirty="0"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  <a:p>
            <a:r>
              <a:rPr lang="ru-RU" sz="18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Жили </a:t>
            </a:r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очень бедно</a:t>
            </a:r>
            <a:r>
              <a:rPr lang="ru-RU" sz="18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.</a:t>
            </a:r>
          </a:p>
          <a:p>
            <a:endParaRPr lang="ru-RU" sz="1800" dirty="0"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  <a:p>
            <a:r>
              <a:rPr lang="ru-RU" sz="18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Владимир </a:t>
            </a:r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был </a:t>
            </a:r>
            <a:r>
              <a:rPr lang="ru-RU" sz="18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исключён </a:t>
            </a:r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из гимназии в связи с неуплатой за обучение. </a:t>
            </a:r>
            <a:r>
              <a:rPr lang="ru-RU" sz="18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Окончить 5-й </a:t>
            </a:r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класс </a:t>
            </a:r>
            <a:r>
              <a:rPr lang="ru-RU" sz="18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он </a:t>
            </a:r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не успел.</a:t>
            </a: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44" t="2844" r="4792" b="4410"/>
          <a:stretch/>
        </p:blipFill>
        <p:spPr>
          <a:xfrm>
            <a:off x="5426356" y="868845"/>
            <a:ext cx="2570922" cy="3405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941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4855500"/>
            <a:ext cx="1316571" cy="288000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57226" y="528817"/>
            <a:ext cx="3595178" cy="38779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18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Ещё </a:t>
            </a:r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во время </a:t>
            </a:r>
            <a:r>
              <a:rPr lang="ru-RU" sz="18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учёбы </a:t>
            </a:r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в гимназии Владимир познакомился с революционной литературой. </a:t>
            </a:r>
            <a:endParaRPr lang="ru-RU" sz="1800" dirty="0" smtClean="0"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  <a:p>
            <a:endParaRPr lang="ru-RU" sz="1800" dirty="0"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  <a:p>
            <a:r>
              <a:rPr lang="ru-RU" sz="18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Её </a:t>
            </a:r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он получал от студентов-революционеров. </a:t>
            </a:r>
            <a:endParaRPr lang="ru-RU" sz="1800" dirty="0" smtClean="0"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  <a:p>
            <a:endParaRPr lang="ru-RU" sz="1800" dirty="0"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  <a:p>
            <a:r>
              <a:rPr lang="ru-RU" sz="18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В </a:t>
            </a:r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1908 </a:t>
            </a:r>
            <a:r>
              <a:rPr lang="ru-RU" sz="18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г. </a:t>
            </a:r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он вступил в ряды </a:t>
            </a:r>
            <a:r>
              <a:rPr lang="ru-RU" sz="18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РСДРП. </a:t>
            </a:r>
          </a:p>
          <a:p>
            <a:endParaRPr lang="ru-RU" sz="1800" dirty="0"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  <a:p>
            <a:r>
              <a:rPr lang="ru-RU" sz="18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За </a:t>
            </a:r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революционную пропаганду </a:t>
            </a:r>
            <a:r>
              <a:rPr lang="ru-RU" sz="18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Маяковский несколько </a:t>
            </a:r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раз был арестован и даже сидел в Бутырской тюрьме. </a:t>
            </a: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7144" y="1386530"/>
            <a:ext cx="2902250" cy="2365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011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4855500"/>
            <a:ext cx="1316571" cy="288000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475990" y="632757"/>
            <a:ext cx="3916623" cy="38779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После освобождения Маяковский из партии вышел. </a:t>
            </a:r>
            <a:endParaRPr lang="ru-RU" sz="1800" dirty="0" smtClean="0"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  <a:p>
            <a:endParaRPr lang="ru-RU" sz="1800" dirty="0"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  <a:p>
            <a:r>
              <a:rPr lang="ru-RU" sz="18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Владимир </a:t>
            </a:r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начал заниматься живописью, поступил в Строгановское училище. </a:t>
            </a:r>
            <a:endParaRPr lang="ru-RU" sz="1800" dirty="0" smtClean="0"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  <a:p>
            <a:endParaRPr lang="ru-RU" sz="1800" dirty="0"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  <a:p>
            <a:r>
              <a:rPr lang="ru-RU" sz="18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Позже </a:t>
            </a:r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продолжил </a:t>
            </a:r>
            <a:r>
              <a:rPr lang="ru-RU" sz="18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учёбу </a:t>
            </a:r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в Московском училище живописи, ваяния и зодчества. </a:t>
            </a:r>
            <a:endParaRPr lang="ru-RU" sz="1800" dirty="0" smtClean="0"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  <a:p>
            <a:endParaRPr lang="ru-RU" sz="1800" dirty="0"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  <a:p>
            <a:r>
              <a:rPr lang="ru-RU" sz="18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Другие </a:t>
            </a:r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высшие учебные заведения были для него закрыты как для «</a:t>
            </a:r>
            <a:r>
              <a:rPr lang="ru-RU" sz="18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неблагонадёжного</a:t>
            </a:r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».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6598" y="572650"/>
            <a:ext cx="1631754" cy="227046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8362" y="2497759"/>
            <a:ext cx="1631754" cy="2002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526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56" y="1"/>
            <a:ext cx="9161756" cy="514350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4855500"/>
            <a:ext cx="1316571" cy="2880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-17757" y="3947817"/>
            <a:ext cx="6374169" cy="855958"/>
          </a:xfrm>
          <a:prstGeom prst="rect">
            <a:avLst/>
          </a:prstGeom>
          <a:solidFill>
            <a:srgbClr val="DD4935">
              <a:alpha val="92000"/>
            </a:srgbClr>
          </a:solidFill>
        </p:spPr>
        <p:txBody>
          <a:bodyPr wrap="square" lIns="360000" tIns="180000" rIns="180000" bIns="180000" rtlCol="0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+mj-lt"/>
              </a:rPr>
              <a:t>Стихи Маяковский начал писать </a:t>
            </a:r>
            <a:r>
              <a:rPr lang="ru-RU" sz="1600" dirty="0" smtClean="0">
                <a:solidFill>
                  <a:schemeClr val="bg1"/>
                </a:solidFill>
                <a:latin typeface="+mj-lt"/>
              </a:rPr>
              <a:t>ещё </a:t>
            </a:r>
            <a:r>
              <a:rPr lang="ru-RU" sz="1600" dirty="0">
                <a:solidFill>
                  <a:schemeClr val="bg1"/>
                </a:solidFill>
                <a:latin typeface="+mj-lt"/>
              </a:rPr>
              <a:t>в гимназии</a:t>
            </a:r>
            <a:r>
              <a:rPr lang="ru-RU" sz="1600" dirty="0" smtClean="0">
                <a:solidFill>
                  <a:schemeClr val="bg1"/>
                </a:solidFill>
                <a:latin typeface="+mj-lt"/>
              </a:rPr>
              <a:t>.</a:t>
            </a:r>
          </a:p>
          <a:p>
            <a:r>
              <a:rPr lang="ru-RU" sz="1600" dirty="0" smtClean="0">
                <a:solidFill>
                  <a:schemeClr val="bg1"/>
                </a:solidFill>
                <a:latin typeface="+mj-lt"/>
              </a:rPr>
              <a:t>В </a:t>
            </a:r>
            <a:r>
              <a:rPr lang="ru-RU" sz="1600" dirty="0">
                <a:solidFill>
                  <a:schemeClr val="bg1"/>
                </a:solidFill>
                <a:latin typeface="+mj-lt"/>
              </a:rPr>
              <a:t>тюрьме он тоже писал. </a:t>
            </a:r>
            <a:endParaRPr lang="ru-RU" sz="1600" dirty="0" smtClean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88282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4855500"/>
            <a:ext cx="1316571" cy="28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58775" y="347424"/>
            <a:ext cx="5716348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2800" dirty="0" smtClean="0">
                <a:solidFill>
                  <a:srgbClr val="DD4935"/>
                </a:solidFill>
                <a:latin typeface="+mj-lt"/>
              </a:rPr>
              <a:t>«Я сам»</a:t>
            </a:r>
            <a:endParaRPr lang="ru-RU" sz="2800" dirty="0">
              <a:solidFill>
                <a:srgbClr val="DD4935"/>
              </a:solidFill>
              <a:latin typeface="+mj-lt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95349" y="955715"/>
            <a:ext cx="7789876" cy="31393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17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«…Перечёл всё </a:t>
            </a:r>
            <a:r>
              <a:rPr lang="ru-RU" sz="17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новейшее. Символисты </a:t>
            </a:r>
            <a:r>
              <a:rPr lang="ru-RU" sz="17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— </a:t>
            </a:r>
            <a:r>
              <a:rPr lang="ru-RU" sz="17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Белый, Бальмонт. Разобрала формальная новизна. Но было чуждо. Темы, образы не моей жизни. Попробовал сам писать так же хорошо, но про другое. Оказалось, так же про другое </a:t>
            </a:r>
            <a:r>
              <a:rPr lang="ru-RU" sz="17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— </a:t>
            </a:r>
            <a:r>
              <a:rPr lang="ru-RU" sz="17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нельзя. Вышло </a:t>
            </a:r>
            <a:r>
              <a:rPr lang="ru-RU" sz="1700" dirty="0" err="1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ходульно</a:t>
            </a:r>
            <a:r>
              <a:rPr lang="ru-RU" sz="17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 и </a:t>
            </a:r>
            <a:r>
              <a:rPr lang="ru-RU" sz="1700" dirty="0" err="1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ревплаксиво</a:t>
            </a:r>
            <a:r>
              <a:rPr lang="ru-RU" sz="17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. Что-то </a:t>
            </a:r>
            <a:r>
              <a:rPr lang="ru-RU" sz="17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вроде:</a:t>
            </a:r>
            <a:endParaRPr lang="ru-RU" sz="1700" dirty="0"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  <a:p>
            <a:endParaRPr lang="ru-RU" sz="1700" dirty="0"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  <a:p>
            <a:pPr indent="2236788"/>
            <a:r>
              <a:rPr lang="ru-RU" sz="17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В золото, в пурпур леса одевались,</a:t>
            </a:r>
          </a:p>
          <a:p>
            <a:pPr indent="2236788"/>
            <a:r>
              <a:rPr lang="ru-RU" sz="17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Солнце играло на главах церквей.</a:t>
            </a:r>
          </a:p>
          <a:p>
            <a:pPr indent="2236788"/>
            <a:r>
              <a:rPr lang="ru-RU" sz="17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Ждал я: но в месяцах дни потерялись,</a:t>
            </a:r>
          </a:p>
          <a:p>
            <a:pPr indent="2236788"/>
            <a:r>
              <a:rPr lang="ru-RU" sz="17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Сотни томительных дней.</a:t>
            </a:r>
          </a:p>
          <a:p>
            <a:endParaRPr lang="ru-RU" sz="1700" dirty="0" smtClean="0"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  <a:p>
            <a:r>
              <a:rPr lang="ru-RU" sz="17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Исписал </a:t>
            </a:r>
            <a:r>
              <a:rPr lang="ru-RU" sz="17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таким целую тетрадку. </a:t>
            </a:r>
            <a:r>
              <a:rPr lang="ru-RU" sz="17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Спасибо надзирателям — </a:t>
            </a:r>
            <a:r>
              <a:rPr lang="ru-RU" sz="17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при выходе отобрали. А то б </a:t>
            </a:r>
            <a:r>
              <a:rPr lang="ru-RU" sz="17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ещё </a:t>
            </a:r>
            <a:r>
              <a:rPr lang="ru-RU" sz="17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напечатал</a:t>
            </a:r>
            <a:r>
              <a:rPr lang="ru-RU" sz="17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!..» </a:t>
            </a:r>
            <a:endParaRPr lang="ru-RU" sz="1700" dirty="0"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grpSp>
        <p:nvGrpSpPr>
          <p:cNvPr id="14" name="Группа 13"/>
          <p:cNvGrpSpPr/>
          <p:nvPr/>
        </p:nvGrpSpPr>
        <p:grpSpPr>
          <a:xfrm>
            <a:off x="358775" y="981553"/>
            <a:ext cx="540000" cy="540000"/>
            <a:chOff x="639569" y="2490788"/>
            <a:chExt cx="990000" cy="990000"/>
          </a:xfrm>
        </p:grpSpPr>
        <p:sp>
          <p:nvSpPr>
            <p:cNvPr id="15" name="Овал 14"/>
            <p:cNvSpPr/>
            <p:nvPr/>
          </p:nvSpPr>
          <p:spPr>
            <a:xfrm>
              <a:off x="639569" y="2490788"/>
              <a:ext cx="990000" cy="990000"/>
            </a:xfrm>
            <a:prstGeom prst="ellipse">
              <a:avLst/>
            </a:prstGeom>
            <a:solidFill>
              <a:srgbClr val="DBB4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0250" y="2721469"/>
              <a:ext cx="528638" cy="52863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66375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4855500"/>
            <a:ext cx="1316571" cy="288000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475990" y="697266"/>
            <a:ext cx="3916623" cy="3323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Вскоре после выхода на свободу Маяковский познакомился с поэтами-футуристами. </a:t>
            </a:r>
            <a:endParaRPr lang="ru-RU" sz="1800" dirty="0" smtClean="0"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  <a:p>
            <a:endParaRPr lang="ru-RU" sz="1800" dirty="0"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  <a:p>
            <a:r>
              <a:rPr lang="ru-RU" sz="18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Футуристы </a:t>
            </a:r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называли </a:t>
            </a:r>
            <a:r>
              <a:rPr lang="ru-RU" sz="18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своё </a:t>
            </a:r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творчество </a:t>
            </a:r>
            <a:r>
              <a:rPr lang="ru-RU" sz="1800" dirty="0">
                <a:solidFill>
                  <a:srgbClr val="DD4935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поэзией будущего</a:t>
            </a:r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. </a:t>
            </a:r>
            <a:endParaRPr lang="ru-RU" sz="1800" dirty="0" smtClean="0"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  <a:p>
            <a:endParaRPr lang="ru-RU" sz="1800" dirty="0"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  <a:p>
            <a:r>
              <a:rPr lang="ru-RU" sz="18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Они </a:t>
            </a:r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отрицали классическую литературу и культуру вообще, писали грубо и «заумно», считали необходимым возмущать и даже оскорблять публику и читателей.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0" t="2848" r="8684" b="4383"/>
          <a:stretch/>
        </p:blipFill>
        <p:spPr>
          <a:xfrm>
            <a:off x="5663142" y="697266"/>
            <a:ext cx="2358497" cy="3637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3564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4855500"/>
            <a:ext cx="1316571" cy="288000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475990" y="1063715"/>
            <a:ext cx="3916623" cy="13849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В 1912 </a:t>
            </a:r>
            <a:r>
              <a:rPr lang="ru-RU" sz="18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г. </a:t>
            </a:r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в футуристическом сборнике </a:t>
            </a:r>
            <a:r>
              <a:rPr lang="ru-RU" sz="1800" dirty="0">
                <a:solidFill>
                  <a:srgbClr val="DD4935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«</a:t>
            </a:r>
            <a:r>
              <a:rPr lang="ru-RU" sz="1800" dirty="0" smtClean="0">
                <a:solidFill>
                  <a:srgbClr val="DD4935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Пощёчина </a:t>
            </a:r>
            <a:r>
              <a:rPr lang="ru-RU" sz="1800" dirty="0">
                <a:solidFill>
                  <a:srgbClr val="DD4935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общественному вкусу»</a:t>
            </a:r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 было напечатано первое стихотворение Маяковского </a:t>
            </a:r>
            <a:r>
              <a:rPr lang="ru-RU" sz="1800" dirty="0">
                <a:solidFill>
                  <a:srgbClr val="DD4935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«Ночь»</a:t>
            </a:r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7" t="6432" r="7239" b="8595"/>
          <a:stretch/>
        </p:blipFill>
        <p:spPr>
          <a:xfrm>
            <a:off x="5436291" y="777566"/>
            <a:ext cx="2834197" cy="361487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87280" y="3005580"/>
            <a:ext cx="3661731" cy="9233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15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Багровый и белый отброшен и скомкан,</a:t>
            </a:r>
          </a:p>
          <a:p>
            <a:r>
              <a:rPr lang="ru-RU" sz="15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в зелёный бросали горстями дукаты,</a:t>
            </a:r>
          </a:p>
          <a:p>
            <a:r>
              <a:rPr lang="ru-RU" sz="15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а чёрным ладоням сбежавшихся окон</a:t>
            </a:r>
          </a:p>
          <a:p>
            <a:r>
              <a:rPr lang="ru-RU" sz="15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раздали горящие жёлтые карты.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316966" y="3004914"/>
            <a:ext cx="540000" cy="540000"/>
            <a:chOff x="639569" y="2490788"/>
            <a:chExt cx="990000" cy="990000"/>
          </a:xfrm>
        </p:grpSpPr>
        <p:sp>
          <p:nvSpPr>
            <p:cNvPr id="8" name="Овал 7"/>
            <p:cNvSpPr/>
            <p:nvPr/>
          </p:nvSpPr>
          <p:spPr>
            <a:xfrm>
              <a:off x="639569" y="2490788"/>
              <a:ext cx="990000" cy="990000"/>
            </a:xfrm>
            <a:prstGeom prst="ellipse">
              <a:avLst/>
            </a:prstGeom>
            <a:solidFill>
              <a:srgbClr val="DBB4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0250" y="2721469"/>
              <a:ext cx="528638" cy="528638"/>
            </a:xfrm>
            <a:prstGeom prst="rect">
              <a:avLst/>
            </a:prstGeom>
          </p:spPr>
        </p:pic>
      </p:grpSp>
      <p:cxnSp>
        <p:nvCxnSpPr>
          <p:cNvPr id="10" name="Прямая соединительная линия 9"/>
          <p:cNvCxnSpPr/>
          <p:nvPr/>
        </p:nvCxnSpPr>
        <p:spPr>
          <a:xfrm>
            <a:off x="358775" y="2745426"/>
            <a:ext cx="4033838" cy="0"/>
          </a:xfrm>
          <a:prstGeom prst="line">
            <a:avLst/>
          </a:prstGeom>
          <a:ln w="15875">
            <a:solidFill>
              <a:srgbClr val="DD493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10535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4855500"/>
            <a:ext cx="1316571" cy="288000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575720" y="1325189"/>
            <a:ext cx="3916623" cy="24929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Вскоре Маяковский </a:t>
            </a:r>
            <a:r>
              <a:rPr lang="ru-RU" sz="18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увлёкся </a:t>
            </a:r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театром. </a:t>
            </a:r>
            <a:endParaRPr lang="ru-RU" sz="1800" dirty="0" smtClean="0"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  <a:p>
            <a:endParaRPr lang="ru-RU" sz="1800" dirty="0"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  <a:p>
            <a:r>
              <a:rPr lang="ru-RU" sz="18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В </a:t>
            </a:r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1913 </a:t>
            </a:r>
            <a:r>
              <a:rPr lang="ru-RU" sz="18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г. </a:t>
            </a:r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он пишет трагедию </a:t>
            </a:r>
            <a:r>
              <a:rPr lang="ru-RU" sz="1800" dirty="0">
                <a:solidFill>
                  <a:srgbClr val="DD4935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«Владимир Маяковский»</a:t>
            </a:r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 и сам исполняет в ней главную роль. </a:t>
            </a:r>
            <a:endParaRPr lang="ru-RU" sz="1800" dirty="0" smtClean="0"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  <a:p>
            <a:endParaRPr lang="ru-RU" sz="1800" dirty="0"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  <a:p>
            <a:r>
              <a:rPr lang="ru-RU" sz="18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Маяковский </a:t>
            </a:r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был и постановщиком спектакля.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4529" y="578329"/>
            <a:ext cx="2547285" cy="3986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7297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4855500"/>
            <a:ext cx="1316571" cy="288000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475990" y="572981"/>
            <a:ext cx="3916623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В журналах печатали его стихи и поэмы </a:t>
            </a:r>
            <a:r>
              <a:rPr lang="ru-RU" sz="1800" dirty="0">
                <a:solidFill>
                  <a:srgbClr val="DD4935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«Облако в штанах»</a:t>
            </a:r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, </a:t>
            </a:r>
            <a:r>
              <a:rPr lang="ru-RU" sz="1800" dirty="0">
                <a:solidFill>
                  <a:srgbClr val="DD4935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«Флейта-позвоночник»</a:t>
            </a:r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 и </a:t>
            </a:r>
            <a:r>
              <a:rPr lang="ru-RU" sz="1800" dirty="0">
                <a:solidFill>
                  <a:srgbClr val="DD4935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«Война и мир»</a:t>
            </a:r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5082" y="509588"/>
            <a:ext cx="1531592" cy="207182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2335" y="499924"/>
            <a:ext cx="1350028" cy="207182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43" t="5178" r="5307" b="5588"/>
          <a:stretch/>
        </p:blipFill>
        <p:spPr>
          <a:xfrm>
            <a:off x="6036814" y="2751276"/>
            <a:ext cx="1562471" cy="2014458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982116" y="1700563"/>
            <a:ext cx="3661731" cy="24929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Война!</a:t>
            </a:r>
          </a:p>
          <a:p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Довольно!</a:t>
            </a:r>
          </a:p>
          <a:p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Уйми ты их!</a:t>
            </a:r>
          </a:p>
          <a:p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Уже на земле </a:t>
            </a:r>
            <a:r>
              <a:rPr lang="ru-RU" sz="18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голо.</a:t>
            </a:r>
            <a:endParaRPr lang="ru-RU" sz="1800" dirty="0"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  <a:p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Метнулись гонимые разбегом убитые,</a:t>
            </a:r>
          </a:p>
          <a:p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и </a:t>
            </a:r>
            <a:r>
              <a:rPr lang="ru-RU" sz="18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ещё</a:t>
            </a:r>
            <a:endParaRPr lang="ru-RU" sz="1800" dirty="0"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  <a:p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минуту</a:t>
            </a:r>
          </a:p>
          <a:p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бегут без голов. 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358775" y="1700563"/>
            <a:ext cx="540000" cy="540000"/>
            <a:chOff x="639569" y="2490788"/>
            <a:chExt cx="990000" cy="990000"/>
          </a:xfrm>
        </p:grpSpPr>
        <p:sp>
          <p:nvSpPr>
            <p:cNvPr id="11" name="Овал 10"/>
            <p:cNvSpPr/>
            <p:nvPr/>
          </p:nvSpPr>
          <p:spPr>
            <a:xfrm>
              <a:off x="639569" y="2490788"/>
              <a:ext cx="990000" cy="990000"/>
            </a:xfrm>
            <a:prstGeom prst="ellipse">
              <a:avLst/>
            </a:prstGeom>
            <a:solidFill>
              <a:srgbClr val="DBB4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0250" y="2721469"/>
              <a:ext cx="528638" cy="528638"/>
            </a:xfrm>
            <a:prstGeom prst="rect">
              <a:avLst/>
            </a:prstGeom>
          </p:spPr>
        </p:pic>
      </p:grpSp>
      <p:cxnSp>
        <p:nvCxnSpPr>
          <p:cNvPr id="13" name="Прямая соединительная линия 12"/>
          <p:cNvCxnSpPr/>
          <p:nvPr/>
        </p:nvCxnSpPr>
        <p:spPr>
          <a:xfrm>
            <a:off x="358775" y="1600992"/>
            <a:ext cx="4033838" cy="0"/>
          </a:xfrm>
          <a:prstGeom prst="line">
            <a:avLst/>
          </a:prstGeom>
          <a:ln w="15875">
            <a:solidFill>
              <a:srgbClr val="DD493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2618913" y="4305670"/>
            <a:ext cx="18909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800" dirty="0" smtClean="0">
                <a:solidFill>
                  <a:srgbClr val="DD4935"/>
                </a:solidFill>
                <a:latin typeface="Roboto Light" panose="020B0604020202020204" charset="0"/>
                <a:ea typeface="Roboto Light" panose="020B0604020202020204" charset="0"/>
                <a:cs typeface="Roboto Light" panose="020B0604020202020204" charset="0"/>
              </a:rPr>
              <a:t>«Война и мир»</a:t>
            </a:r>
            <a:endParaRPr lang="ru-RU" sz="1800" dirty="0">
              <a:solidFill>
                <a:srgbClr val="DD4935"/>
              </a:solidFill>
              <a:latin typeface="Roboto Light" panose="020B0604020202020204" charset="0"/>
              <a:ea typeface="Roboto Light" panose="020B0604020202020204" charset="0"/>
              <a:cs typeface="Roboto Light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61305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3" t="1065" r="3383" b="5416"/>
          <a:stretch/>
        </p:blipFill>
        <p:spPr>
          <a:xfrm>
            <a:off x="-17757" y="-17755"/>
            <a:ext cx="9161757" cy="516125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4855500"/>
            <a:ext cx="1316571" cy="2880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-17757" y="3701596"/>
            <a:ext cx="8540320" cy="1102179"/>
          </a:xfrm>
          <a:prstGeom prst="rect">
            <a:avLst/>
          </a:prstGeom>
          <a:solidFill>
            <a:srgbClr val="DD4935">
              <a:alpha val="92000"/>
            </a:srgbClr>
          </a:solidFill>
        </p:spPr>
        <p:txBody>
          <a:bodyPr wrap="square" lIns="360000" tIns="180000" rIns="180000" bIns="180000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  <a:latin typeface="+mj-lt"/>
              </a:rPr>
              <a:t>Владимир первым </a:t>
            </a:r>
            <a:r>
              <a:rPr lang="ru-RU" sz="1600" dirty="0">
                <a:solidFill>
                  <a:schemeClr val="bg1"/>
                </a:solidFill>
                <a:latin typeface="+mj-lt"/>
              </a:rPr>
              <a:t>начал писать «лесенкой». </a:t>
            </a:r>
            <a:endParaRPr lang="ru-RU" sz="1600" dirty="0" smtClean="0">
              <a:solidFill>
                <a:schemeClr val="bg1"/>
              </a:solidFill>
              <a:latin typeface="+mj-lt"/>
            </a:endParaRPr>
          </a:p>
          <a:p>
            <a:r>
              <a:rPr lang="ru-RU" sz="1600" dirty="0" smtClean="0">
                <a:solidFill>
                  <a:schemeClr val="bg1"/>
                </a:solidFill>
                <a:latin typeface="+mj-lt"/>
              </a:rPr>
              <a:t>А </a:t>
            </a:r>
            <a:r>
              <a:rPr lang="ru-RU" sz="1600" dirty="0">
                <a:solidFill>
                  <a:schemeClr val="bg1"/>
                </a:solidFill>
                <a:latin typeface="+mj-lt"/>
              </a:rPr>
              <a:t>поскольку платили поэтам за количество строк в их стихах, то зарабатывал Маяковский больше своих собратьев по литературе.</a:t>
            </a:r>
            <a:endParaRPr lang="ru-RU" sz="1600" dirty="0" smtClean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41042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4855500"/>
            <a:ext cx="1316571" cy="2880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358776" y="379228"/>
            <a:ext cx="4033837" cy="430887"/>
          </a:xfrm>
          <a:prstGeom prst="rect">
            <a:avLst/>
          </a:prstGeom>
        </p:spPr>
        <p:txBody>
          <a:bodyPr wrap="square" lIns="360000" tIns="0" rIns="0" bIns="0">
            <a:spAutoFit/>
          </a:bodyPr>
          <a:lstStyle/>
          <a:p>
            <a:r>
              <a:rPr lang="ru-RU" sz="2800" dirty="0">
                <a:solidFill>
                  <a:srgbClr val="DBB43F"/>
                </a:solidFill>
                <a:latin typeface="+mj-lt"/>
              </a:rPr>
              <a:t>Сегодня </a:t>
            </a:r>
            <a:r>
              <a:rPr lang="ru-RU" sz="2800" dirty="0" smtClean="0">
                <a:solidFill>
                  <a:srgbClr val="DBB43F"/>
                </a:solidFill>
                <a:latin typeface="+mj-lt"/>
              </a:rPr>
              <a:t>мы:</a:t>
            </a:r>
            <a:endParaRPr lang="ru-RU" sz="2800" dirty="0">
              <a:solidFill>
                <a:srgbClr val="DBB43F"/>
              </a:solidFill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93301" y="2178079"/>
            <a:ext cx="6306999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1800" dirty="0" smtClean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Разберём </a:t>
            </a:r>
            <a:r>
              <a:rPr lang="ru-RU" sz="18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стихотворение «Необычайное приключение, бывшее с Владимиром Маяковским летом на </a:t>
            </a:r>
            <a:r>
              <a:rPr lang="ru-RU" sz="180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даче</a:t>
            </a:r>
            <a:r>
              <a:rPr lang="ru-RU" sz="1800" smtClean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».</a:t>
            </a:r>
            <a:endParaRPr lang="ru-RU" sz="18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717549" y="2178079"/>
            <a:ext cx="540000" cy="540000"/>
          </a:xfrm>
          <a:prstGeom prst="ellipse">
            <a:avLst/>
          </a:prstGeom>
          <a:solidFill>
            <a:srgbClr val="DBB4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latin typeface="+mj-lt"/>
                <a:ea typeface="Roboto Light" panose="02000000000000000000" pitchFamily="2" charset="0"/>
                <a:cs typeface="Roboto Light" panose="02000000000000000000" pitchFamily="2" charset="0"/>
              </a:rPr>
              <a:t>2</a:t>
            </a:r>
            <a:endParaRPr lang="ru-RU" sz="1800" dirty="0">
              <a:latin typeface="+mj-lt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79736" y="1236612"/>
            <a:ext cx="6334127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1800" dirty="0" smtClean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Познакомимся </a:t>
            </a:r>
            <a:r>
              <a:rPr lang="ru-RU" sz="18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с биографией поэта </a:t>
            </a:r>
            <a:r>
              <a:rPr lang="ru-RU" sz="1800" dirty="0" smtClean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В. В. Маяковского.</a:t>
            </a:r>
            <a:endParaRPr lang="ru-RU" sz="18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717549" y="1105112"/>
            <a:ext cx="540000" cy="540000"/>
          </a:xfrm>
          <a:prstGeom prst="ellipse">
            <a:avLst/>
          </a:prstGeom>
          <a:solidFill>
            <a:srgbClr val="DBB4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800" dirty="0" smtClean="0">
                <a:latin typeface="+mj-lt"/>
                <a:ea typeface="Roboto Light" panose="02000000000000000000" pitchFamily="2" charset="0"/>
                <a:cs typeface="Roboto Light" panose="02000000000000000000" pitchFamily="2" charset="0"/>
              </a:rPr>
              <a:t>1</a:t>
            </a:r>
            <a:endParaRPr lang="ru-RU" sz="1800" dirty="0">
              <a:latin typeface="+mj-lt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2270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8" grpId="0"/>
      <p:bldP spid="13" grpId="0" animBg="1"/>
      <p:bldP spid="10" grpId="0"/>
      <p:bldP spid="1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44"/>
          <a:stretch/>
        </p:blipFill>
        <p:spPr>
          <a:xfrm>
            <a:off x="1" y="1"/>
            <a:ext cx="9144000" cy="514350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4855500"/>
            <a:ext cx="1316571" cy="2880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0" y="3947817"/>
            <a:ext cx="7137648" cy="855958"/>
          </a:xfrm>
          <a:prstGeom prst="rect">
            <a:avLst/>
          </a:prstGeom>
          <a:solidFill>
            <a:srgbClr val="DD4935">
              <a:alpha val="92000"/>
            </a:srgbClr>
          </a:solidFill>
        </p:spPr>
        <p:txBody>
          <a:bodyPr wrap="square" lIns="360000" tIns="180000" rIns="180000" bIns="180000" rtlCol="0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+mj-lt"/>
              </a:rPr>
              <a:t>Октябрьскую революцию Маяковский принял всей душой. </a:t>
            </a:r>
            <a:endParaRPr lang="ru-RU" sz="1600" dirty="0" smtClean="0">
              <a:solidFill>
                <a:schemeClr val="bg1"/>
              </a:solidFill>
              <a:latin typeface="+mj-lt"/>
            </a:endParaRPr>
          </a:p>
          <a:p>
            <a:r>
              <a:rPr lang="ru-RU" sz="1600" dirty="0" smtClean="0">
                <a:solidFill>
                  <a:schemeClr val="bg1"/>
                </a:solidFill>
                <a:latin typeface="+mj-lt"/>
              </a:rPr>
              <a:t>Он </a:t>
            </a:r>
            <a:r>
              <a:rPr lang="ru-RU" sz="1600" dirty="0">
                <a:solidFill>
                  <a:schemeClr val="bg1"/>
                </a:solidFill>
                <a:latin typeface="+mj-lt"/>
              </a:rPr>
              <a:t>верил в справедливость народной власти. </a:t>
            </a:r>
            <a:endParaRPr lang="ru-RU" sz="1600" dirty="0" smtClean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947479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4855500"/>
            <a:ext cx="1316571" cy="288000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484601" y="339725"/>
            <a:ext cx="3916623" cy="15696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Поэт считал годы гражданской войны лучшими в своей жизни</a:t>
            </a:r>
            <a:r>
              <a:rPr lang="ru-RU" sz="18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.</a:t>
            </a:r>
          </a:p>
          <a:p>
            <a:endParaRPr lang="ru-RU" sz="900" dirty="0"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  <a:p>
            <a:r>
              <a:rPr lang="ru-RU" sz="18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Впоследствии </a:t>
            </a:r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в поэме </a:t>
            </a:r>
            <a:r>
              <a:rPr lang="ru-RU" sz="1800" dirty="0">
                <a:solidFill>
                  <a:srgbClr val="DD4935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«Хорошо!»</a:t>
            </a:r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, которую он написал в 1927 </a:t>
            </a:r>
            <a:r>
              <a:rPr lang="ru-RU" sz="18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г., </a:t>
            </a:r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Маяковский заявил: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96" r="3736" b="2735"/>
          <a:stretch/>
        </p:blipFill>
        <p:spPr>
          <a:xfrm>
            <a:off x="5532269" y="596015"/>
            <a:ext cx="2617280" cy="387833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982116" y="1993525"/>
            <a:ext cx="3661731" cy="276998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15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Я с теми,</a:t>
            </a:r>
          </a:p>
          <a:p>
            <a:r>
              <a:rPr lang="ru-RU" sz="15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         кто вышел</a:t>
            </a:r>
          </a:p>
          <a:p>
            <a:r>
              <a:rPr lang="ru-RU" sz="15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                   строить</a:t>
            </a:r>
          </a:p>
          <a:p>
            <a:r>
              <a:rPr lang="ru-RU" sz="15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                           и месть </a:t>
            </a:r>
          </a:p>
          <a:p>
            <a:r>
              <a:rPr lang="ru-RU" sz="15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в сплошной</a:t>
            </a:r>
          </a:p>
          <a:p>
            <a:r>
              <a:rPr lang="ru-RU" sz="15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           лихорадке</a:t>
            </a:r>
          </a:p>
          <a:p>
            <a:r>
              <a:rPr lang="ru-RU" sz="15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                     буден. </a:t>
            </a:r>
          </a:p>
          <a:p>
            <a:r>
              <a:rPr lang="ru-RU" sz="15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Отечество</a:t>
            </a:r>
          </a:p>
          <a:p>
            <a:r>
              <a:rPr lang="ru-RU" sz="15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          славлю,</a:t>
            </a:r>
          </a:p>
          <a:p>
            <a:r>
              <a:rPr lang="ru-RU" sz="15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                  которое есть, </a:t>
            </a:r>
          </a:p>
          <a:p>
            <a:r>
              <a:rPr lang="ru-RU" sz="15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но трижды </a:t>
            </a:r>
            <a:r>
              <a:rPr lang="ru-RU" sz="15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—</a:t>
            </a:r>
            <a:endParaRPr lang="ru-RU" sz="1500" dirty="0"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  <a:p>
            <a:r>
              <a:rPr lang="ru-RU" sz="15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            которое будет.</a:t>
            </a:r>
          </a:p>
        </p:txBody>
      </p:sp>
      <p:grpSp>
        <p:nvGrpSpPr>
          <p:cNvPr id="7" name="Группа 6"/>
          <p:cNvGrpSpPr/>
          <p:nvPr/>
        </p:nvGrpSpPr>
        <p:grpSpPr>
          <a:xfrm>
            <a:off x="358775" y="1993525"/>
            <a:ext cx="540000" cy="540000"/>
            <a:chOff x="639569" y="2490788"/>
            <a:chExt cx="990000" cy="990000"/>
          </a:xfrm>
        </p:grpSpPr>
        <p:sp>
          <p:nvSpPr>
            <p:cNvPr id="8" name="Овал 7"/>
            <p:cNvSpPr/>
            <p:nvPr/>
          </p:nvSpPr>
          <p:spPr>
            <a:xfrm>
              <a:off x="639569" y="2490788"/>
              <a:ext cx="990000" cy="990000"/>
            </a:xfrm>
            <a:prstGeom prst="ellipse">
              <a:avLst/>
            </a:prstGeom>
            <a:solidFill>
              <a:srgbClr val="DBB4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0250" y="2721469"/>
              <a:ext cx="528638" cy="528638"/>
            </a:xfrm>
            <a:prstGeom prst="rect">
              <a:avLst/>
            </a:prstGeom>
          </p:spPr>
        </p:pic>
      </p:grpSp>
      <p:cxnSp>
        <p:nvCxnSpPr>
          <p:cNvPr id="10" name="Прямая соединительная линия 9"/>
          <p:cNvCxnSpPr/>
          <p:nvPr/>
        </p:nvCxnSpPr>
        <p:spPr>
          <a:xfrm>
            <a:off x="358775" y="1893954"/>
            <a:ext cx="4033838" cy="0"/>
          </a:xfrm>
          <a:prstGeom prst="line">
            <a:avLst/>
          </a:prstGeom>
          <a:ln w="15875">
            <a:solidFill>
              <a:srgbClr val="DD493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84425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4855500"/>
            <a:ext cx="1316571" cy="288000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600594" y="2156251"/>
            <a:ext cx="3916623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Маяковский много </a:t>
            </a:r>
            <a:r>
              <a:rPr lang="ru-RU" sz="18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работал</a:t>
            </a:r>
          </a:p>
          <a:p>
            <a:r>
              <a:rPr lang="ru-RU" sz="18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в </a:t>
            </a:r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газетах «Известия</a:t>
            </a:r>
            <a:r>
              <a:rPr lang="ru-RU" sz="18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»</a:t>
            </a:r>
          </a:p>
          <a:p>
            <a:r>
              <a:rPr lang="ru-RU" sz="18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и </a:t>
            </a:r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«Комсомольская правда».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1388" y="549725"/>
            <a:ext cx="1758671" cy="243752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4230" y="2156251"/>
            <a:ext cx="1782817" cy="2495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5208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4855500"/>
            <a:ext cx="1316571" cy="28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58775" y="347424"/>
            <a:ext cx="8426450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2800" dirty="0" smtClean="0">
                <a:solidFill>
                  <a:srgbClr val="DD4935"/>
                </a:solidFill>
                <a:latin typeface="+mj-lt"/>
              </a:rPr>
              <a:t>Журналы, в которых печатались произведения Маяковского:</a:t>
            </a:r>
            <a:endParaRPr lang="ru-RU" sz="2800" dirty="0">
              <a:solidFill>
                <a:srgbClr val="DD4935"/>
              </a:solidFill>
              <a:latin typeface="+mj-lt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213" y="3911868"/>
            <a:ext cx="2557462" cy="555710"/>
          </a:xfrm>
          <a:prstGeom prst="rect">
            <a:avLst/>
          </a:prstGeom>
          <a:effectLst>
            <a:outerShdw blurRad="63500" dist="63500" dir="5400000" sx="95000" sy="95000" algn="ctr" rotWithShape="0">
              <a:schemeClr val="tx1">
                <a:alpha val="15000"/>
              </a:scheme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903" y="1561081"/>
            <a:ext cx="1644082" cy="235078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3911868"/>
            <a:ext cx="2557462" cy="555710"/>
          </a:xfrm>
          <a:prstGeom prst="rect">
            <a:avLst/>
          </a:prstGeom>
          <a:effectLst>
            <a:outerShdw blurRad="63500" dist="63500" dir="5400000" sx="95000" sy="95000" algn="ctr" rotWithShape="0">
              <a:schemeClr val="tx1">
                <a:alpha val="15000"/>
              </a:scheme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7" t="1332" r="3009" b="5196"/>
          <a:stretch/>
        </p:blipFill>
        <p:spPr>
          <a:xfrm>
            <a:off x="3756341" y="1561081"/>
            <a:ext cx="1597980" cy="234629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9419" y="3911868"/>
            <a:ext cx="2557462" cy="555710"/>
          </a:xfrm>
          <a:prstGeom prst="rect">
            <a:avLst/>
          </a:prstGeom>
          <a:effectLst>
            <a:outerShdw blurRad="63500" dist="63500" dir="5400000" sx="95000" sy="95000" algn="ctr" rotWithShape="0">
              <a:schemeClr val="tx1">
                <a:alpha val="15000"/>
              </a:scheme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1" t="-308" b="1567"/>
          <a:stretch/>
        </p:blipFill>
        <p:spPr>
          <a:xfrm>
            <a:off x="6629625" y="1561081"/>
            <a:ext cx="1677050" cy="2350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782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4855500"/>
            <a:ext cx="1316571" cy="28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58775" y="347424"/>
            <a:ext cx="8426450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2800" dirty="0" smtClean="0">
                <a:solidFill>
                  <a:srgbClr val="DD4935"/>
                </a:solidFill>
                <a:latin typeface="+mj-lt"/>
              </a:rPr>
              <a:t>Журналы, в которых печатались произведения Маяковского:</a:t>
            </a:r>
            <a:endParaRPr lang="ru-RU" sz="2800" dirty="0">
              <a:solidFill>
                <a:srgbClr val="DD4935"/>
              </a:solidFill>
              <a:latin typeface="+mj-lt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996" y="3911868"/>
            <a:ext cx="2557462" cy="555710"/>
          </a:xfrm>
          <a:prstGeom prst="rect">
            <a:avLst/>
          </a:prstGeom>
          <a:effectLst>
            <a:outerShdw blurRad="63500" dist="63500" dir="5400000" sx="95000" sy="95000" algn="ctr" rotWithShape="0">
              <a:schemeClr val="tx1">
                <a:alpha val="15000"/>
              </a:scheme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7521" y="1415038"/>
            <a:ext cx="1906248" cy="249233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7038" y="3911868"/>
            <a:ext cx="2557462" cy="555710"/>
          </a:xfrm>
          <a:prstGeom prst="rect">
            <a:avLst/>
          </a:prstGeom>
          <a:effectLst>
            <a:outerShdw blurRad="63500" dist="63500" dir="5400000" sx="95000" sy="95000" algn="ctr" rotWithShape="0">
              <a:schemeClr val="tx1">
                <a:alpha val="15000"/>
              </a:scheme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2339"/>
          <a:stretch/>
        </p:blipFill>
        <p:spPr>
          <a:xfrm>
            <a:off x="5682174" y="1415038"/>
            <a:ext cx="2333587" cy="24923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310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4855500"/>
            <a:ext cx="1316571" cy="28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58775" y="347424"/>
            <a:ext cx="842645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2800" dirty="0" smtClean="0">
                <a:solidFill>
                  <a:srgbClr val="DD4935"/>
                </a:solidFill>
                <a:latin typeface="+mj-lt"/>
              </a:rPr>
              <a:t>Пьесы и поэмы Маяковского:</a:t>
            </a:r>
            <a:endParaRPr lang="ru-RU" sz="2800" dirty="0">
              <a:solidFill>
                <a:srgbClr val="DD4935"/>
              </a:solidFill>
              <a:latin typeface="+mj-lt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213" y="3911868"/>
            <a:ext cx="2557462" cy="555710"/>
          </a:xfrm>
          <a:prstGeom prst="rect">
            <a:avLst/>
          </a:prstGeom>
          <a:effectLst>
            <a:outerShdw blurRad="63500" dist="63500" dir="5400000" sx="95000" sy="95000" algn="ctr" rotWithShape="0">
              <a:schemeClr val="tx1">
                <a:alpha val="15000"/>
              </a:scheme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177" y="1131847"/>
            <a:ext cx="1885922" cy="278440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3911868"/>
            <a:ext cx="2557462" cy="555710"/>
          </a:xfrm>
          <a:prstGeom prst="rect">
            <a:avLst/>
          </a:prstGeom>
          <a:effectLst>
            <a:outerShdw blurRad="63500" dist="63500" dir="5400000" sx="95000" sy="95000" algn="ctr" rotWithShape="0">
              <a:schemeClr val="tx1">
                <a:alpha val="15000"/>
              </a:scheme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0007" y="1131847"/>
            <a:ext cx="2160123" cy="278440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9419" y="3911868"/>
            <a:ext cx="2557462" cy="555710"/>
          </a:xfrm>
          <a:prstGeom prst="rect">
            <a:avLst/>
          </a:prstGeom>
          <a:effectLst>
            <a:outerShdw blurRad="63500" dist="63500" dir="5400000" sx="95000" sy="95000" algn="ctr" rotWithShape="0">
              <a:schemeClr val="tx1">
                <a:alpha val="15000"/>
              </a:schemeClr>
            </a:outerShdw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102"/>
          <a:stretch/>
        </p:blipFill>
        <p:spPr>
          <a:xfrm>
            <a:off x="6364994" y="1131847"/>
            <a:ext cx="2206312" cy="2784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017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4855500"/>
            <a:ext cx="1316571" cy="28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58775" y="347424"/>
            <a:ext cx="842645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2800" dirty="0" smtClean="0">
                <a:solidFill>
                  <a:srgbClr val="DD4935"/>
                </a:solidFill>
                <a:latin typeface="+mj-lt"/>
              </a:rPr>
              <a:t>Пьесы и поэмы Маяковского:</a:t>
            </a:r>
            <a:endParaRPr lang="ru-RU" sz="2800" dirty="0">
              <a:solidFill>
                <a:srgbClr val="DD4935"/>
              </a:solidFill>
              <a:latin typeface="+mj-lt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213" y="3911868"/>
            <a:ext cx="2557462" cy="555710"/>
          </a:xfrm>
          <a:prstGeom prst="rect">
            <a:avLst/>
          </a:prstGeom>
          <a:effectLst>
            <a:outerShdw blurRad="63500" dist="63500" dir="5400000" sx="95000" sy="95000" algn="ctr" rotWithShape="0">
              <a:schemeClr val="tx1">
                <a:alpha val="15000"/>
              </a:scheme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324" y="1131847"/>
            <a:ext cx="1851628" cy="2784404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3911868"/>
            <a:ext cx="2557462" cy="555710"/>
          </a:xfrm>
          <a:prstGeom prst="rect">
            <a:avLst/>
          </a:prstGeom>
          <a:effectLst>
            <a:outerShdw blurRad="63500" dist="63500" dir="5400000" sx="95000" sy="95000" algn="ctr" rotWithShape="0">
              <a:schemeClr val="tx1">
                <a:alpha val="15000"/>
              </a:scheme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87"/>
          <a:stretch/>
        </p:blipFill>
        <p:spPr>
          <a:xfrm>
            <a:off x="3483335" y="1131847"/>
            <a:ext cx="2143991" cy="278440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9419" y="3911868"/>
            <a:ext cx="2557462" cy="555710"/>
          </a:xfrm>
          <a:prstGeom prst="rect">
            <a:avLst/>
          </a:prstGeom>
          <a:effectLst>
            <a:outerShdw blurRad="63500" dist="63500" dir="5400000" sx="95000" sy="95000" algn="ctr" rotWithShape="0">
              <a:schemeClr val="tx1">
                <a:alpha val="15000"/>
              </a:schemeClr>
            </a:outerShdw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60" r="2854"/>
          <a:stretch/>
        </p:blipFill>
        <p:spPr>
          <a:xfrm>
            <a:off x="6562627" y="1131847"/>
            <a:ext cx="1811045" cy="2784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364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4855500"/>
            <a:ext cx="1316571" cy="28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58775" y="347424"/>
            <a:ext cx="842645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2800" dirty="0" smtClean="0">
                <a:solidFill>
                  <a:srgbClr val="DD4935"/>
                </a:solidFill>
                <a:latin typeface="+mj-lt"/>
              </a:rPr>
              <a:t>Пьесы и поэмы Маяковского:</a:t>
            </a:r>
            <a:endParaRPr lang="ru-RU" sz="2800" dirty="0">
              <a:solidFill>
                <a:srgbClr val="DD4935"/>
              </a:solidFill>
              <a:latin typeface="+mj-lt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213" y="3911868"/>
            <a:ext cx="2557462" cy="555710"/>
          </a:xfrm>
          <a:prstGeom prst="rect">
            <a:avLst/>
          </a:prstGeom>
          <a:effectLst>
            <a:outerShdw blurRad="63500" dist="63500" dir="5400000" sx="95000" sy="95000" algn="ctr" rotWithShape="0">
              <a:schemeClr val="tx1">
                <a:alpha val="15000"/>
              </a:scheme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448" y="1215142"/>
            <a:ext cx="1714990" cy="2701109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3911868"/>
            <a:ext cx="2557462" cy="555710"/>
          </a:xfrm>
          <a:prstGeom prst="rect">
            <a:avLst/>
          </a:prstGeom>
          <a:effectLst>
            <a:outerShdw blurRad="63500" dist="63500" dir="5400000" sx="95000" sy="95000" algn="ctr" rotWithShape="0">
              <a:schemeClr val="tx1">
                <a:alpha val="15000"/>
              </a:schemeClr>
            </a:outerShdw>
          </a:effectLst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06" t="2712" r="3828" b="3231"/>
          <a:stretch/>
        </p:blipFill>
        <p:spPr>
          <a:xfrm>
            <a:off x="3541643" y="1215142"/>
            <a:ext cx="2023542" cy="2701109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9419" y="3911868"/>
            <a:ext cx="2557462" cy="555710"/>
          </a:xfrm>
          <a:prstGeom prst="rect">
            <a:avLst/>
          </a:prstGeom>
          <a:effectLst>
            <a:outerShdw blurRad="63500" dist="63500" dir="5400000" sx="95000" sy="95000" algn="ctr" rotWithShape="0">
              <a:schemeClr val="tx1">
                <a:alpha val="15000"/>
              </a:schemeClr>
            </a:outerShdw>
          </a:effectLst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3449" y="1215142"/>
            <a:ext cx="1688193" cy="2701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346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4855500"/>
            <a:ext cx="1316571" cy="28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58774" y="347424"/>
            <a:ext cx="5322935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2800" dirty="0" smtClean="0">
                <a:solidFill>
                  <a:srgbClr val="DD4935"/>
                </a:solidFill>
                <a:latin typeface="+mj-lt"/>
              </a:rPr>
              <a:t>«Владимир Ильич Ленин»</a:t>
            </a:r>
            <a:endParaRPr lang="ru-RU" sz="2800" dirty="0">
              <a:solidFill>
                <a:srgbClr val="DD4935"/>
              </a:solidFill>
              <a:latin typeface="+mj-lt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7763" y="3874289"/>
            <a:ext cx="2557462" cy="555710"/>
          </a:xfrm>
          <a:prstGeom prst="rect">
            <a:avLst/>
          </a:prstGeom>
          <a:effectLst>
            <a:outerShdw blurRad="63500" dist="63500" dir="5400000" sx="95000" sy="95000" algn="ctr" rotWithShape="0">
              <a:schemeClr val="tx1">
                <a:alpha val="15000"/>
              </a:scheme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77"/>
          <a:stretch/>
        </p:blipFill>
        <p:spPr>
          <a:xfrm>
            <a:off x="6453608" y="1267434"/>
            <a:ext cx="2105771" cy="2606855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003163" y="1129235"/>
            <a:ext cx="4522317" cy="26161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17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Он земной,</a:t>
            </a:r>
          </a:p>
          <a:p>
            <a:r>
              <a:rPr lang="ru-RU" sz="17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                   но не из тех, </a:t>
            </a:r>
          </a:p>
          <a:p>
            <a:r>
              <a:rPr lang="ru-RU" sz="17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                                        кто глазом</a:t>
            </a:r>
          </a:p>
          <a:p>
            <a:r>
              <a:rPr lang="ru-RU" sz="17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Упирается </a:t>
            </a:r>
          </a:p>
          <a:p>
            <a:r>
              <a:rPr lang="ru-RU" sz="17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                  В своё корыто.</a:t>
            </a:r>
          </a:p>
          <a:p>
            <a:r>
              <a:rPr lang="ru-RU" sz="17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Землю всю</a:t>
            </a:r>
          </a:p>
          <a:p>
            <a:r>
              <a:rPr lang="ru-RU" sz="17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                    охватывая разом,</a:t>
            </a:r>
          </a:p>
          <a:p>
            <a:r>
              <a:rPr lang="ru-RU" sz="17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Видел то,</a:t>
            </a:r>
          </a:p>
          <a:p>
            <a:r>
              <a:rPr lang="ru-RU" sz="17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                что временем</a:t>
            </a:r>
          </a:p>
          <a:p>
            <a:r>
              <a:rPr lang="ru-RU" sz="17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                                      сокрыто. 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358774" y="1120845"/>
            <a:ext cx="540000" cy="540000"/>
            <a:chOff x="639569" y="2490788"/>
            <a:chExt cx="990000" cy="990000"/>
          </a:xfrm>
        </p:grpSpPr>
        <p:sp>
          <p:nvSpPr>
            <p:cNvPr id="9" name="Овал 8"/>
            <p:cNvSpPr/>
            <p:nvPr/>
          </p:nvSpPr>
          <p:spPr>
            <a:xfrm>
              <a:off x="639569" y="2490788"/>
              <a:ext cx="990000" cy="990000"/>
            </a:xfrm>
            <a:prstGeom prst="ellipse">
              <a:avLst/>
            </a:prstGeom>
            <a:solidFill>
              <a:srgbClr val="DBB4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0250" y="2721469"/>
              <a:ext cx="528638" cy="52863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67999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4855500"/>
            <a:ext cx="1316571" cy="288000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417383" y="549725"/>
            <a:ext cx="3916623" cy="38779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Маяковский не хотел ни с кем обсуждать свои стихи. Требования советской цензуры его раздражали. </a:t>
            </a:r>
            <a:endParaRPr lang="ru-RU" sz="1800" dirty="0" smtClean="0"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  <a:p>
            <a:endParaRPr lang="ru-RU" sz="1800" dirty="0"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  <a:p>
            <a:r>
              <a:rPr lang="ru-RU" sz="18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Не </a:t>
            </a:r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считая нужным скрывать свои взгляды, он часто очень резко отстаивал их. За это его критиковали в печати и на собраниях. </a:t>
            </a:r>
            <a:endParaRPr lang="ru-RU" sz="1800" dirty="0" smtClean="0"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  <a:p>
            <a:endParaRPr lang="ru-RU" sz="1800" dirty="0"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  <a:p>
            <a:r>
              <a:rPr lang="ru-RU" sz="18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На </a:t>
            </a:r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выставку, </a:t>
            </a:r>
            <a:r>
              <a:rPr lang="ru-RU" sz="18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посвящённую </a:t>
            </a:r>
          </a:p>
          <a:p>
            <a:r>
              <a:rPr lang="ru-RU" sz="18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20-летию </a:t>
            </a:r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его творчества, не пришли ни члены правительства, ни видные литераторы.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9035" y="627377"/>
            <a:ext cx="2829087" cy="3800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9123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4855500"/>
            <a:ext cx="1316571" cy="288000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507818" y="577989"/>
            <a:ext cx="3884795" cy="12926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2800" dirty="0" smtClean="0">
                <a:solidFill>
                  <a:srgbClr val="DD4935"/>
                </a:solidFill>
                <a:latin typeface="+mj-lt"/>
              </a:rPr>
              <a:t>Владимир Владимирович Маяковски</a:t>
            </a:r>
            <a:r>
              <a:rPr lang="ru-RU" sz="2800" dirty="0">
                <a:solidFill>
                  <a:srgbClr val="DD4935"/>
                </a:solidFill>
                <a:latin typeface="+mj-lt"/>
              </a:rPr>
              <a:t>й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652626" y="2190031"/>
            <a:ext cx="3595178" cy="13849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19 июля 1893 </a:t>
            </a:r>
            <a:r>
              <a:rPr lang="ru-RU" sz="18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г. </a:t>
            </a:r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в семье </a:t>
            </a:r>
            <a:r>
              <a:rPr lang="ru-RU" sz="1800" dirty="0">
                <a:solidFill>
                  <a:srgbClr val="DD4935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Владимира Константиновича Маяковского </a:t>
            </a:r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и его жены </a:t>
            </a:r>
            <a:r>
              <a:rPr lang="ru-RU" sz="1800" dirty="0">
                <a:solidFill>
                  <a:srgbClr val="DD4935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Александры Алексеевны</a:t>
            </a:r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 родился сын Владимир.</a:t>
            </a: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8527" y="728301"/>
            <a:ext cx="2929692" cy="3756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781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57"/>
          <a:stretch/>
        </p:blipFill>
        <p:spPr>
          <a:xfrm>
            <a:off x="0" y="-9186"/>
            <a:ext cx="9144000" cy="5490797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4855500"/>
            <a:ext cx="1316571" cy="288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-1" y="3947817"/>
            <a:ext cx="7270813" cy="855958"/>
          </a:xfrm>
          <a:prstGeom prst="rect">
            <a:avLst/>
          </a:prstGeom>
          <a:solidFill>
            <a:srgbClr val="DD4935">
              <a:alpha val="92000"/>
            </a:srgbClr>
          </a:solidFill>
        </p:spPr>
        <p:txBody>
          <a:bodyPr wrap="square" lIns="360000" tIns="180000" rIns="180000" bIns="180000" rtlCol="0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+mj-lt"/>
              </a:rPr>
              <a:t>Во время встреч с читателями бывали случаи откровенного хамства и обидных высказываний в адрес поэта.</a:t>
            </a:r>
          </a:p>
        </p:txBody>
      </p:sp>
    </p:spTree>
    <p:extLst>
      <p:ext uri="{BB962C8B-B14F-4D97-AF65-F5344CB8AC3E}">
        <p14:creationId xmlns:p14="http://schemas.microsoft.com/office/powerpoint/2010/main" val="3168233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520"/>
          <a:stretch/>
        </p:blipFill>
        <p:spPr>
          <a:xfrm>
            <a:off x="0" y="60"/>
            <a:ext cx="9144000" cy="515786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4855500"/>
            <a:ext cx="1316571" cy="2880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0" y="3947817"/>
            <a:ext cx="6192838" cy="855958"/>
          </a:xfrm>
          <a:prstGeom prst="rect">
            <a:avLst/>
          </a:prstGeom>
          <a:solidFill>
            <a:srgbClr val="DD4935">
              <a:alpha val="92000"/>
            </a:srgbClr>
          </a:solidFill>
        </p:spPr>
        <p:txBody>
          <a:bodyPr wrap="square" lIns="360000" tIns="180000" rIns="180000" bIns="180000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  <a:latin typeface="+mj-lt"/>
              </a:rPr>
              <a:t>Маяковский </a:t>
            </a:r>
            <a:r>
              <a:rPr lang="ru-RU" sz="1600" dirty="0">
                <a:solidFill>
                  <a:schemeClr val="bg1"/>
                </a:solidFill>
                <a:latin typeface="+mj-lt"/>
              </a:rPr>
              <a:t>всегда ловко и остроумно парировал нападки недоброжелателей.</a:t>
            </a:r>
          </a:p>
        </p:txBody>
      </p:sp>
    </p:spTree>
    <p:extLst>
      <p:ext uri="{BB962C8B-B14F-4D97-AF65-F5344CB8AC3E}">
        <p14:creationId xmlns:p14="http://schemas.microsoft.com/office/powerpoint/2010/main" val="1750705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4855500"/>
            <a:ext cx="1316571" cy="288000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466549" y="1011363"/>
            <a:ext cx="3916623" cy="13849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Так, однажды, когда его обвинили в том, что он слишком часто употребляет местоимение «я», поэт ответил, что не всегда местоимение «мы» уместно: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9035" y="724301"/>
            <a:ext cx="2829087" cy="3606484"/>
          </a:xfrm>
          <a:prstGeom prst="rect">
            <a:avLst/>
          </a:prstGeom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407941" y="2603125"/>
            <a:ext cx="4033838" cy="0"/>
          </a:xfrm>
          <a:prstGeom prst="line">
            <a:avLst/>
          </a:prstGeom>
          <a:ln w="15875">
            <a:solidFill>
              <a:srgbClr val="DD493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1052331" y="2789358"/>
            <a:ext cx="3330842" cy="10464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17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«Если Вы </a:t>
            </a:r>
            <a:r>
              <a:rPr lang="ru-RU" sz="17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скажете девушке про себя: </a:t>
            </a:r>
            <a:r>
              <a:rPr lang="ru-RU" sz="17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“Мы Вас любим”, </a:t>
            </a:r>
            <a:r>
              <a:rPr lang="ru-RU" sz="17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она совершенно справедливо спросит: </a:t>
            </a:r>
            <a:r>
              <a:rPr lang="ru-RU" sz="17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“А </a:t>
            </a:r>
            <a:r>
              <a:rPr lang="ru-RU" sz="17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сколько вас</a:t>
            </a:r>
            <a:r>
              <a:rPr lang="ru-RU" sz="17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?”». </a:t>
            </a:r>
            <a:endParaRPr lang="ru-RU" sz="1700" dirty="0"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407941" y="2780968"/>
            <a:ext cx="540000" cy="540000"/>
            <a:chOff x="639569" y="2490788"/>
            <a:chExt cx="990000" cy="990000"/>
          </a:xfrm>
        </p:grpSpPr>
        <p:sp>
          <p:nvSpPr>
            <p:cNvPr id="9" name="Овал 8"/>
            <p:cNvSpPr/>
            <p:nvPr/>
          </p:nvSpPr>
          <p:spPr>
            <a:xfrm>
              <a:off x="639569" y="2490788"/>
              <a:ext cx="990000" cy="990000"/>
            </a:xfrm>
            <a:prstGeom prst="ellipse">
              <a:avLst/>
            </a:prstGeom>
            <a:solidFill>
              <a:srgbClr val="DBB4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0250" y="2721469"/>
              <a:ext cx="528638" cy="52863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22107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4855500"/>
            <a:ext cx="1316571" cy="288000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475990" y="1558047"/>
            <a:ext cx="3916623" cy="221599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В другой раз ему заявили:</a:t>
            </a:r>
          </a:p>
          <a:p>
            <a:r>
              <a:rPr lang="ru-RU" sz="1800" dirty="0">
                <a:solidFill>
                  <a:srgbClr val="DD4935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—</a:t>
            </a:r>
            <a:r>
              <a:rPr lang="ru-RU" sz="1800" dirty="0" smtClean="0">
                <a:solidFill>
                  <a:srgbClr val="DD4935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ru-RU" sz="1800" dirty="0">
                <a:solidFill>
                  <a:srgbClr val="DD4935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Маяковский, </a:t>
            </a:r>
            <a:r>
              <a:rPr lang="ru-RU" sz="1800" dirty="0" smtClean="0">
                <a:solidFill>
                  <a:srgbClr val="DD4935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Ваши </a:t>
            </a:r>
            <a:r>
              <a:rPr lang="ru-RU" sz="1800" dirty="0">
                <a:solidFill>
                  <a:srgbClr val="DD4935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стихи не волнуют, не греют, не заражают. </a:t>
            </a:r>
          </a:p>
          <a:p>
            <a:r>
              <a:rPr lang="ru-RU" sz="1800" dirty="0" smtClean="0">
                <a:solidFill>
                  <a:srgbClr val="DD4935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— </a:t>
            </a:r>
            <a:r>
              <a:rPr lang="ru-RU" sz="1800" dirty="0">
                <a:solidFill>
                  <a:srgbClr val="DD4935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Мои стихи не море, не печка, не чума, —</a:t>
            </a:r>
            <a:r>
              <a:rPr lang="ru-RU" sz="1800" dirty="0" smtClean="0">
                <a:solidFill>
                  <a:srgbClr val="DD4935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ru-RU" sz="1800" dirty="0">
                <a:solidFill>
                  <a:srgbClr val="DD4935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был ответ. </a:t>
            </a:r>
            <a:endParaRPr lang="ru-RU" sz="1800" dirty="0" smtClean="0">
              <a:solidFill>
                <a:srgbClr val="DD4935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  <a:p>
            <a:endParaRPr lang="ru-RU" sz="1800" dirty="0">
              <a:solidFill>
                <a:srgbClr val="DD4935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  <a:p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И </a:t>
            </a:r>
            <a:r>
              <a:rPr lang="ru-RU" sz="18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всё </a:t>
            </a:r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же подобные случаи сильно задевали поэта.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2439" y="940043"/>
            <a:ext cx="2540000" cy="317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97526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4855500"/>
            <a:ext cx="1316571" cy="288000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475990" y="940043"/>
            <a:ext cx="3916623" cy="3323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В 1930 </a:t>
            </a:r>
            <a:r>
              <a:rPr lang="ru-RU" sz="18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г. </a:t>
            </a:r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здоровье его резко ухудшилось</a:t>
            </a:r>
            <a:r>
              <a:rPr lang="ru-RU" sz="18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.</a:t>
            </a:r>
          </a:p>
          <a:p>
            <a:endParaRPr lang="ru-RU" sz="1800" dirty="0"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  <a:p>
            <a:r>
              <a:rPr lang="ru-RU" sz="18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Маяковского </a:t>
            </a:r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много и незаслуженно ругали в официальных печатных изданиях. </a:t>
            </a:r>
            <a:endParaRPr lang="ru-RU" sz="1800" dirty="0" smtClean="0"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  <a:p>
            <a:endParaRPr lang="ru-RU" sz="1800" dirty="0"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  <a:p>
            <a:r>
              <a:rPr lang="ru-RU" sz="18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Зрители </a:t>
            </a:r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не приняли спектаклей «Клоп» и «Баня». </a:t>
            </a:r>
            <a:endParaRPr lang="ru-RU" sz="1800" dirty="0" smtClean="0"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  <a:p>
            <a:endParaRPr lang="ru-RU" sz="1800" dirty="0"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  <a:p>
            <a:r>
              <a:rPr lang="ru-RU" sz="18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В </a:t>
            </a:r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обществе поэта постоянно преследовали ссоры и скандалы.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8725" y="940043"/>
            <a:ext cx="2467428" cy="317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8386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" t="8676" r="1393" b="9507"/>
          <a:stretch/>
        </p:blipFill>
        <p:spPr>
          <a:xfrm>
            <a:off x="0" y="0"/>
            <a:ext cx="9144000" cy="5712032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4855500"/>
            <a:ext cx="1316571" cy="2880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0" y="4194038"/>
            <a:ext cx="5264458" cy="609737"/>
          </a:xfrm>
          <a:prstGeom prst="rect">
            <a:avLst/>
          </a:prstGeom>
          <a:solidFill>
            <a:srgbClr val="DD4935">
              <a:alpha val="92000"/>
            </a:srgbClr>
          </a:solidFill>
        </p:spPr>
        <p:txBody>
          <a:bodyPr wrap="square" lIns="360000" tIns="180000" rIns="180000" bIns="180000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  <a:latin typeface="+mj-lt"/>
              </a:rPr>
              <a:t>14 </a:t>
            </a:r>
            <a:r>
              <a:rPr lang="ru-RU" sz="1600" dirty="0">
                <a:solidFill>
                  <a:schemeClr val="bg1"/>
                </a:solidFill>
                <a:latin typeface="+mj-lt"/>
              </a:rPr>
              <a:t>апреля 1930 </a:t>
            </a:r>
            <a:r>
              <a:rPr lang="ru-RU" sz="1600" dirty="0" smtClean="0">
                <a:solidFill>
                  <a:schemeClr val="bg1"/>
                </a:solidFill>
                <a:latin typeface="+mj-lt"/>
              </a:rPr>
              <a:t>г. Маяковский застрелился</a:t>
            </a:r>
            <a:r>
              <a:rPr lang="ru-RU" sz="1600" dirty="0">
                <a:solidFill>
                  <a:schemeClr val="bg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31921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020"/>
          <a:stretch/>
        </p:blipFill>
        <p:spPr bwMode="auto">
          <a:xfrm>
            <a:off x="-1" y="0"/>
            <a:ext cx="9144001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4855500"/>
            <a:ext cx="1316571" cy="2880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974672" y="339725"/>
            <a:ext cx="3169328" cy="609737"/>
          </a:xfrm>
          <a:prstGeom prst="rect">
            <a:avLst/>
          </a:prstGeom>
          <a:solidFill>
            <a:srgbClr val="DD4935">
              <a:alpha val="92000"/>
            </a:srgbClr>
          </a:solidFill>
        </p:spPr>
        <p:txBody>
          <a:bodyPr wrap="square" lIns="360000" tIns="180000" rIns="180000" bIns="180000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  <a:latin typeface="+mj-lt"/>
              </a:rPr>
              <a:t>Похороны Маяковского</a:t>
            </a:r>
            <a:endParaRPr lang="ru-RU" sz="16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28361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319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4855500"/>
            <a:ext cx="1316571" cy="2880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0" y="3947817"/>
            <a:ext cx="8726750" cy="855958"/>
          </a:xfrm>
          <a:prstGeom prst="rect">
            <a:avLst/>
          </a:prstGeom>
          <a:solidFill>
            <a:srgbClr val="DD4935">
              <a:alpha val="92000"/>
            </a:srgbClr>
          </a:solidFill>
        </p:spPr>
        <p:txBody>
          <a:bodyPr wrap="square" lIns="360000" tIns="180000" rIns="180000" bIns="180000" rtlCol="0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+mj-lt"/>
              </a:rPr>
              <a:t>До 1952 </a:t>
            </a:r>
            <a:r>
              <a:rPr lang="ru-RU" sz="1600" dirty="0" smtClean="0">
                <a:solidFill>
                  <a:schemeClr val="bg1"/>
                </a:solidFill>
                <a:latin typeface="+mj-lt"/>
              </a:rPr>
              <a:t>г. прах Маяковского хранился </a:t>
            </a:r>
            <a:r>
              <a:rPr lang="ru-RU" sz="1600" dirty="0">
                <a:solidFill>
                  <a:schemeClr val="bg1"/>
                </a:solidFill>
                <a:latin typeface="+mj-lt"/>
              </a:rPr>
              <a:t>в крематории Донского монастыря. </a:t>
            </a:r>
            <a:endParaRPr lang="ru-RU" sz="1600" dirty="0" smtClean="0">
              <a:solidFill>
                <a:schemeClr val="bg1"/>
              </a:solidFill>
              <a:latin typeface="+mj-lt"/>
            </a:endParaRPr>
          </a:p>
          <a:p>
            <a:r>
              <a:rPr lang="ru-RU" sz="1600" dirty="0" smtClean="0">
                <a:solidFill>
                  <a:schemeClr val="bg1"/>
                </a:solidFill>
                <a:latin typeface="+mj-lt"/>
              </a:rPr>
              <a:t>Затем </a:t>
            </a:r>
            <a:r>
              <a:rPr lang="ru-RU" sz="1600" dirty="0">
                <a:solidFill>
                  <a:schemeClr val="bg1"/>
                </a:solidFill>
                <a:latin typeface="+mj-lt"/>
              </a:rPr>
              <a:t>был </a:t>
            </a:r>
            <a:r>
              <a:rPr lang="ru-RU" sz="1600" dirty="0" smtClean="0">
                <a:solidFill>
                  <a:schemeClr val="bg1"/>
                </a:solidFill>
                <a:latin typeface="+mj-lt"/>
              </a:rPr>
              <a:t>перенесён </a:t>
            </a:r>
            <a:r>
              <a:rPr lang="ru-RU" sz="1600" dirty="0">
                <a:solidFill>
                  <a:schemeClr val="bg1"/>
                </a:solidFill>
                <a:latin typeface="+mj-lt"/>
              </a:rPr>
              <a:t>на кладбище Новодевичьего монастыря.</a:t>
            </a:r>
          </a:p>
        </p:txBody>
      </p:sp>
    </p:spTree>
    <p:extLst>
      <p:ext uri="{BB962C8B-B14F-4D97-AF65-F5344CB8AC3E}">
        <p14:creationId xmlns:p14="http://schemas.microsoft.com/office/powerpoint/2010/main" val="2680584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4855500"/>
            <a:ext cx="1316571" cy="28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58774" y="347424"/>
            <a:ext cx="8426451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2800" dirty="0">
                <a:solidFill>
                  <a:srgbClr val="DD4935"/>
                </a:solidFill>
                <a:latin typeface="+mj-lt"/>
              </a:rPr>
              <a:t>«Необычайное приключение, бывшее с Владимиром Маяковским летом на даче»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7652" y="2181850"/>
            <a:ext cx="486457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Стихотворение </a:t>
            </a:r>
            <a:r>
              <a:rPr lang="ru-RU" sz="1600" dirty="0" smtClean="0"/>
              <a:t>внешне </a:t>
            </a:r>
            <a:r>
              <a:rPr lang="ru-RU" sz="1600" dirty="0"/>
              <a:t>похоже на сказку</a:t>
            </a:r>
            <a:r>
              <a:rPr lang="ru-RU" sz="1600" dirty="0" smtClean="0"/>
              <a:t>.</a:t>
            </a:r>
          </a:p>
          <a:p>
            <a:endParaRPr lang="ru-RU" sz="1600" dirty="0"/>
          </a:p>
          <a:p>
            <a:r>
              <a:rPr lang="ru-RU" sz="1600" dirty="0" smtClean="0"/>
              <a:t>Солнце</a:t>
            </a:r>
            <a:r>
              <a:rPr lang="ru-RU" sz="1600" dirty="0"/>
              <a:t>, как в сказке, живое и, откликаясь на приглашение поэта, приходит к нему в гости. 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7763" y="3874289"/>
            <a:ext cx="2557462" cy="555710"/>
          </a:xfrm>
          <a:prstGeom prst="rect">
            <a:avLst/>
          </a:prstGeom>
          <a:effectLst>
            <a:outerShdw blurRad="63500" dist="63500" dir="5400000" sx="95000" sy="95000" algn="ctr" rotWithShape="0">
              <a:schemeClr val="tx1">
                <a:alpha val="15000"/>
              </a:scheme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948" y="1320411"/>
            <a:ext cx="1657285" cy="2553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196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" t="2935" r="-270" b="22848"/>
          <a:stretch/>
        </p:blipFill>
        <p:spPr>
          <a:xfrm>
            <a:off x="0" y="-1"/>
            <a:ext cx="9250532" cy="5313803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4855500"/>
            <a:ext cx="1316571" cy="288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0" y="3455374"/>
            <a:ext cx="7683500" cy="1348401"/>
          </a:xfrm>
          <a:prstGeom prst="rect">
            <a:avLst/>
          </a:prstGeom>
          <a:solidFill>
            <a:srgbClr val="DD4935">
              <a:alpha val="92000"/>
            </a:srgbClr>
          </a:solidFill>
        </p:spPr>
        <p:txBody>
          <a:bodyPr wrap="square" lIns="360000" tIns="180000" rIns="180000" bIns="180000" rtlCol="0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+mj-lt"/>
              </a:rPr>
              <a:t>Поэт пригласил – солнце пришло. </a:t>
            </a:r>
            <a:endParaRPr lang="ru-RU" sz="1600" dirty="0" smtClean="0">
              <a:solidFill>
                <a:schemeClr val="bg1"/>
              </a:solidFill>
              <a:latin typeface="+mj-lt"/>
            </a:endParaRPr>
          </a:p>
          <a:p>
            <a:r>
              <a:rPr lang="ru-RU" sz="1600" dirty="0" smtClean="0">
                <a:solidFill>
                  <a:schemeClr val="bg1"/>
                </a:solidFill>
                <a:latin typeface="+mj-lt"/>
              </a:rPr>
              <a:t>На </a:t>
            </a:r>
            <a:r>
              <a:rPr lang="ru-RU" sz="1600" dirty="0">
                <a:solidFill>
                  <a:schemeClr val="bg1"/>
                </a:solidFill>
                <a:latin typeface="+mj-lt"/>
              </a:rPr>
              <a:t>самом деле в стихотворении решается очень важный вопрос: </a:t>
            </a:r>
            <a:r>
              <a:rPr lang="ru-RU" sz="1600" b="1" dirty="0">
                <a:solidFill>
                  <a:schemeClr val="bg1"/>
                </a:solidFill>
                <a:latin typeface="+mj-lt"/>
              </a:rPr>
              <a:t>насколько необходим труд </a:t>
            </a:r>
            <a:r>
              <a:rPr lang="ru-RU" sz="1600" b="1" dirty="0" smtClean="0">
                <a:solidFill>
                  <a:schemeClr val="bg1"/>
                </a:solidFill>
                <a:latin typeface="+mj-lt"/>
              </a:rPr>
              <a:t>каждого </a:t>
            </a:r>
            <a:r>
              <a:rPr lang="ru-RU" sz="1600" b="1" dirty="0">
                <a:solidFill>
                  <a:schemeClr val="bg1"/>
                </a:solidFill>
                <a:latin typeface="+mj-lt"/>
              </a:rPr>
              <a:t>и как следует относиться к своему назначению. </a:t>
            </a:r>
          </a:p>
        </p:txBody>
      </p:sp>
    </p:spTree>
    <p:extLst>
      <p:ext uri="{BB962C8B-B14F-4D97-AF65-F5344CB8AC3E}">
        <p14:creationId xmlns:p14="http://schemas.microsoft.com/office/powerpoint/2010/main" val="1865441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4855500"/>
            <a:ext cx="1316571" cy="288000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475990" y="1093759"/>
            <a:ext cx="3916623" cy="276998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18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Отец </a:t>
            </a:r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будущего поэта был дворянином, мать </a:t>
            </a:r>
            <a:r>
              <a:rPr lang="ru-RU" sz="18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— </a:t>
            </a:r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казачкой с Кубани. </a:t>
            </a:r>
            <a:endParaRPr lang="ru-RU" sz="1800" dirty="0" smtClean="0"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  <a:p>
            <a:endParaRPr lang="ru-RU" sz="1800" dirty="0"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  <a:p>
            <a:r>
              <a:rPr lang="ru-RU" sz="18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Кроме </a:t>
            </a:r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Володи, в семье были </a:t>
            </a:r>
            <a:r>
              <a:rPr lang="ru-RU" sz="18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ещё </a:t>
            </a:r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две дочери </a:t>
            </a:r>
            <a:r>
              <a:rPr lang="en-US" sz="18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—</a:t>
            </a:r>
            <a:r>
              <a:rPr lang="ru-RU" sz="18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Людмила и Ольга</a:t>
            </a:r>
            <a:r>
              <a:rPr lang="ru-RU" sz="18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.</a:t>
            </a:r>
          </a:p>
          <a:p>
            <a:r>
              <a:rPr lang="ru-RU" sz="18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 </a:t>
            </a:r>
            <a:endParaRPr lang="ru-RU" sz="1800" dirty="0"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  <a:p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Семья жила в Грузии, и Владимир в совершенстве владел грузинским языком.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5256" y="539762"/>
            <a:ext cx="3015134" cy="3877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990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4855500"/>
            <a:ext cx="1316571" cy="28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58774" y="347424"/>
            <a:ext cx="8461376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2800" dirty="0">
                <a:solidFill>
                  <a:srgbClr val="DD4935"/>
                </a:solidFill>
                <a:latin typeface="+mj-lt"/>
              </a:rPr>
              <a:t>«Необычайное приключение, бывшее с Владимиром Маяковским летом на даче»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2173" y="1253588"/>
            <a:ext cx="5830665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Поэт </a:t>
            </a:r>
            <a:r>
              <a:rPr lang="ru-RU" sz="1600" dirty="0" smtClean="0"/>
              <a:t>живёт </a:t>
            </a:r>
            <a:r>
              <a:rPr lang="ru-RU" sz="1600" dirty="0"/>
              <a:t>на даче. </a:t>
            </a:r>
            <a:r>
              <a:rPr lang="ru-RU" sz="1600" dirty="0" smtClean="0"/>
              <a:t>Но </a:t>
            </a:r>
            <a:r>
              <a:rPr lang="ru-RU" sz="1600" dirty="0"/>
              <a:t>он не отдыхает – он работает. </a:t>
            </a:r>
            <a:endParaRPr lang="ru-RU" sz="1600" dirty="0" smtClean="0"/>
          </a:p>
          <a:p>
            <a:endParaRPr lang="ru-RU" sz="1000" dirty="0"/>
          </a:p>
          <a:p>
            <a:r>
              <a:rPr lang="ru-RU" sz="1600" dirty="0" smtClean="0"/>
              <a:t>А </a:t>
            </a:r>
            <a:r>
              <a:rPr lang="ru-RU" sz="1600" dirty="0"/>
              <a:t>солнце, в его понимании, каждый день без дела </a:t>
            </a:r>
            <a:r>
              <a:rPr lang="ru-RU" sz="1600" dirty="0">
                <a:solidFill>
                  <a:srgbClr val="DD4935"/>
                </a:solidFill>
              </a:rPr>
              <a:t>«шляется»</a:t>
            </a:r>
            <a:r>
              <a:rPr lang="ru-RU" sz="1600" dirty="0"/>
              <a:t> по небу. </a:t>
            </a:r>
            <a:endParaRPr lang="ru-RU" sz="1600" dirty="0" smtClean="0"/>
          </a:p>
          <a:p>
            <a:endParaRPr lang="ru-RU" sz="1000" dirty="0"/>
          </a:p>
          <a:p>
            <a:r>
              <a:rPr lang="ru-RU" sz="1600" dirty="0" smtClean="0"/>
              <a:t>Деятельный </a:t>
            </a:r>
            <a:r>
              <a:rPr lang="ru-RU" sz="1600" dirty="0"/>
              <a:t>человек, Маяковский </a:t>
            </a:r>
            <a:r>
              <a:rPr lang="ru-RU" sz="1600" dirty="0" smtClean="0"/>
              <a:t>возмущён </a:t>
            </a:r>
            <a:r>
              <a:rPr lang="ru-RU" sz="1600" dirty="0"/>
              <a:t>такой тратой времени. </a:t>
            </a:r>
            <a:endParaRPr lang="ru-RU" sz="1600" dirty="0" smtClean="0"/>
          </a:p>
          <a:p>
            <a:endParaRPr lang="ru-RU" sz="1000" dirty="0"/>
          </a:p>
          <a:p>
            <a:r>
              <a:rPr lang="ru-RU" sz="1600" dirty="0"/>
              <a:t>Возмущается, но скрывает своё недовольство. И только, </a:t>
            </a:r>
            <a:r>
              <a:rPr lang="ru-RU" sz="1600" dirty="0">
                <a:solidFill>
                  <a:srgbClr val="DD4935"/>
                </a:solidFill>
              </a:rPr>
              <a:t>«</a:t>
            </a:r>
            <a:r>
              <a:rPr lang="ru-RU" sz="1600" dirty="0" err="1">
                <a:solidFill>
                  <a:srgbClr val="DD4935"/>
                </a:solidFill>
              </a:rPr>
              <a:t>разозлясь</a:t>
            </a:r>
            <a:r>
              <a:rPr lang="ru-RU" sz="1600" dirty="0">
                <a:solidFill>
                  <a:srgbClr val="DD4935"/>
                </a:solidFill>
              </a:rPr>
              <a:t> так</a:t>
            </a:r>
            <a:r>
              <a:rPr lang="ru-RU" sz="1600" dirty="0" smtClean="0">
                <a:solidFill>
                  <a:srgbClr val="DD4935"/>
                </a:solidFill>
              </a:rPr>
              <a:t>, что </a:t>
            </a:r>
            <a:r>
              <a:rPr lang="ru-RU" sz="1600" dirty="0">
                <a:solidFill>
                  <a:srgbClr val="DD4935"/>
                </a:solidFill>
              </a:rPr>
              <a:t>в страхе </a:t>
            </a:r>
            <a:r>
              <a:rPr lang="ru-RU" sz="1600" dirty="0" smtClean="0">
                <a:solidFill>
                  <a:srgbClr val="DD4935"/>
                </a:solidFill>
              </a:rPr>
              <a:t>всё поблёкло</a:t>
            </a:r>
            <a:r>
              <a:rPr lang="ru-RU" sz="1600" dirty="0">
                <a:solidFill>
                  <a:srgbClr val="DD4935"/>
                </a:solidFill>
              </a:rPr>
              <a:t>» </a:t>
            </a:r>
            <a:r>
              <a:rPr lang="ru-RU" sz="1600" dirty="0"/>
              <a:t>поэт «взрывается» гневной тирадой: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7763" y="3874289"/>
            <a:ext cx="2557462" cy="555710"/>
          </a:xfrm>
          <a:prstGeom prst="rect">
            <a:avLst/>
          </a:prstGeom>
          <a:effectLst>
            <a:outerShdw blurRad="63500" dist="63500" dir="5400000" sx="95000" sy="95000" algn="ctr" rotWithShape="0">
              <a:schemeClr val="tx1">
                <a:alpha val="15000"/>
              </a:scheme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96" t="2577" r="22094" b="8290"/>
          <a:stretch/>
        </p:blipFill>
        <p:spPr>
          <a:xfrm>
            <a:off x="6374591" y="1683173"/>
            <a:ext cx="2263806" cy="2189749"/>
          </a:xfrm>
          <a:prstGeom prst="rect">
            <a:avLst/>
          </a:prstGeom>
        </p:spPr>
      </p:pic>
      <p:cxnSp>
        <p:nvCxnSpPr>
          <p:cNvPr id="25" name="Прямая соединительная линия 24"/>
          <p:cNvCxnSpPr/>
          <p:nvPr/>
        </p:nvCxnSpPr>
        <p:spPr>
          <a:xfrm>
            <a:off x="371052" y="3766100"/>
            <a:ext cx="5508626" cy="0"/>
          </a:xfrm>
          <a:prstGeom prst="line">
            <a:avLst/>
          </a:prstGeom>
          <a:ln w="15875">
            <a:solidFill>
              <a:srgbClr val="DD493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1015441" y="3819166"/>
            <a:ext cx="4522317" cy="10464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17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Дармоед!</a:t>
            </a:r>
          </a:p>
          <a:p>
            <a:r>
              <a:rPr lang="ru-RU" sz="1700" dirty="0" err="1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занежен</a:t>
            </a:r>
            <a:r>
              <a:rPr lang="ru-RU" sz="17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 </a:t>
            </a:r>
            <a:r>
              <a:rPr lang="ru-RU" sz="17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в облака ты,</a:t>
            </a:r>
          </a:p>
          <a:p>
            <a:r>
              <a:rPr lang="ru-RU" sz="17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а </a:t>
            </a:r>
            <a:r>
              <a:rPr lang="ru-RU" sz="17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тут — не знай ни зим, ни лет,</a:t>
            </a:r>
          </a:p>
          <a:p>
            <a:r>
              <a:rPr lang="ru-RU" sz="17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сиди</a:t>
            </a:r>
            <a:r>
              <a:rPr lang="ru-RU" sz="17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, рисуй плакаты!</a:t>
            </a:r>
          </a:p>
        </p:txBody>
      </p:sp>
      <p:grpSp>
        <p:nvGrpSpPr>
          <p:cNvPr id="27" name="Группа 26"/>
          <p:cNvGrpSpPr/>
          <p:nvPr/>
        </p:nvGrpSpPr>
        <p:grpSpPr>
          <a:xfrm>
            <a:off x="371052" y="3872922"/>
            <a:ext cx="540000" cy="540000"/>
            <a:chOff x="639569" y="2490788"/>
            <a:chExt cx="990000" cy="990000"/>
          </a:xfrm>
        </p:grpSpPr>
        <p:sp>
          <p:nvSpPr>
            <p:cNvPr id="28" name="Овал 27"/>
            <p:cNvSpPr/>
            <p:nvPr/>
          </p:nvSpPr>
          <p:spPr>
            <a:xfrm>
              <a:off x="639569" y="2490788"/>
              <a:ext cx="990000" cy="990000"/>
            </a:xfrm>
            <a:prstGeom prst="ellipse">
              <a:avLst/>
            </a:prstGeom>
            <a:solidFill>
              <a:srgbClr val="DBB4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29" name="Рисунок 2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0250" y="2721469"/>
              <a:ext cx="528638" cy="52863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371618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4855500"/>
            <a:ext cx="1316571" cy="28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58774" y="347424"/>
            <a:ext cx="8461376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2800" dirty="0">
                <a:solidFill>
                  <a:srgbClr val="DD4935"/>
                </a:solidFill>
                <a:latin typeface="+mj-lt"/>
              </a:rPr>
              <a:t>«Необычайное приключение, бывшее с Владимиром Маяковским летом на даче»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62173" y="1253588"/>
            <a:ext cx="325103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Маяковский создавал агитационные сатирические плакаты для РОСТА (Российское телеграфное агентство). </a:t>
            </a:r>
            <a:endParaRPr lang="ru-RU" sz="1600" dirty="0" smtClean="0"/>
          </a:p>
          <a:p>
            <a:endParaRPr lang="ru-RU" sz="1600" dirty="0"/>
          </a:p>
          <a:p>
            <a:r>
              <a:rPr lang="ru-RU" sz="1600" dirty="0" smtClean="0"/>
              <a:t>Он </a:t>
            </a:r>
            <a:r>
              <a:rPr lang="ru-RU" sz="1600" dirty="0"/>
              <a:t>вынужден был в жаркие летние дни рисовать и писать вместо того, чтобы отдыхать. </a:t>
            </a:r>
            <a:endParaRPr lang="ru-RU" sz="1600" dirty="0" smtClean="0"/>
          </a:p>
          <a:p>
            <a:endParaRPr lang="ru-RU" sz="1600" dirty="0"/>
          </a:p>
          <a:p>
            <a:r>
              <a:rPr lang="ru-RU" sz="1600" dirty="0" smtClean="0"/>
              <a:t>И </a:t>
            </a:r>
            <a:r>
              <a:rPr lang="ru-RU" sz="1600" dirty="0"/>
              <a:t>бездеятельность солнца, конечно, была для него преступной. Об этом поэт солнцу и заявил.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212" y="1657060"/>
            <a:ext cx="2477453" cy="273248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4762" y="2123305"/>
            <a:ext cx="2374367" cy="1818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4855500"/>
            <a:ext cx="1316571" cy="28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58774" y="347424"/>
            <a:ext cx="8461376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2800" dirty="0">
                <a:solidFill>
                  <a:srgbClr val="DD4935"/>
                </a:solidFill>
                <a:latin typeface="+mj-lt"/>
              </a:rPr>
              <a:t>«Необычайное приключение, бывшее с Владимиром Маяковским летом на даче»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7763" y="3874289"/>
            <a:ext cx="2557462" cy="555710"/>
          </a:xfrm>
          <a:prstGeom prst="rect">
            <a:avLst/>
          </a:prstGeom>
          <a:effectLst>
            <a:outerShdw blurRad="63500" dist="63500" dir="5400000" sx="95000" sy="95000" algn="ctr" rotWithShape="0">
              <a:schemeClr val="tx1">
                <a:alpha val="15000"/>
              </a:scheme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2" t="15757" r="9291" b="12890"/>
          <a:stretch/>
        </p:blipFill>
        <p:spPr>
          <a:xfrm>
            <a:off x="6340222" y="1429305"/>
            <a:ext cx="2332544" cy="2443617"/>
          </a:xfrm>
          <a:prstGeom prst="rect">
            <a:avLst/>
          </a:prstGeom>
        </p:spPr>
      </p:pic>
      <p:sp>
        <p:nvSpPr>
          <p:cNvPr id="26" name="Прямоугольник 25"/>
          <p:cNvSpPr/>
          <p:nvPr/>
        </p:nvSpPr>
        <p:spPr>
          <a:xfrm>
            <a:off x="997685" y="1280153"/>
            <a:ext cx="4522317" cy="3323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В окошки,</a:t>
            </a:r>
          </a:p>
          <a:p>
            <a:r>
              <a:rPr lang="ru-RU" sz="18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в </a:t>
            </a:r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двери,</a:t>
            </a:r>
          </a:p>
          <a:p>
            <a:r>
              <a:rPr lang="ru-RU" sz="18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в </a:t>
            </a:r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щель войдя,</a:t>
            </a:r>
          </a:p>
          <a:p>
            <a:r>
              <a:rPr lang="ru-RU" sz="18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валилась </a:t>
            </a:r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солнца масса,</a:t>
            </a:r>
          </a:p>
          <a:p>
            <a:r>
              <a:rPr lang="ru-RU" sz="18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ввалилось</a:t>
            </a:r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;</a:t>
            </a:r>
          </a:p>
          <a:p>
            <a:r>
              <a:rPr lang="ru-RU" sz="18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дух </a:t>
            </a:r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переведя,</a:t>
            </a:r>
          </a:p>
          <a:p>
            <a:r>
              <a:rPr lang="ru-RU" sz="18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заговорило </a:t>
            </a:r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басом:</a:t>
            </a:r>
          </a:p>
          <a:p>
            <a:r>
              <a:rPr lang="ru-RU" sz="18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«Гоню </a:t>
            </a:r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обратно я огни</a:t>
            </a:r>
          </a:p>
          <a:p>
            <a:r>
              <a:rPr lang="ru-RU" sz="18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впервые </a:t>
            </a:r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с сотворенья.</a:t>
            </a:r>
          </a:p>
          <a:p>
            <a:r>
              <a:rPr lang="ru-RU" sz="18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Ты </a:t>
            </a:r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звал меня?</a:t>
            </a:r>
          </a:p>
          <a:p>
            <a:r>
              <a:rPr lang="ru-RU" sz="18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Чаи </a:t>
            </a:r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гони,</a:t>
            </a:r>
          </a:p>
          <a:p>
            <a:r>
              <a:rPr lang="ru-RU" sz="18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гони</a:t>
            </a:r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, поэт, варенье</a:t>
            </a:r>
            <a:r>
              <a:rPr lang="ru-RU" sz="18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!»</a:t>
            </a:r>
            <a:endParaRPr lang="ru-RU" sz="1800" dirty="0"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</p:txBody>
      </p:sp>
      <p:grpSp>
        <p:nvGrpSpPr>
          <p:cNvPr id="27" name="Группа 26"/>
          <p:cNvGrpSpPr/>
          <p:nvPr/>
        </p:nvGrpSpPr>
        <p:grpSpPr>
          <a:xfrm>
            <a:off x="353296" y="1333909"/>
            <a:ext cx="540000" cy="540000"/>
            <a:chOff x="639569" y="2490788"/>
            <a:chExt cx="990000" cy="990000"/>
          </a:xfrm>
        </p:grpSpPr>
        <p:sp>
          <p:nvSpPr>
            <p:cNvPr id="28" name="Овал 27"/>
            <p:cNvSpPr/>
            <p:nvPr/>
          </p:nvSpPr>
          <p:spPr>
            <a:xfrm>
              <a:off x="639569" y="2490788"/>
              <a:ext cx="990000" cy="990000"/>
            </a:xfrm>
            <a:prstGeom prst="ellipse">
              <a:avLst/>
            </a:prstGeom>
            <a:solidFill>
              <a:srgbClr val="DBB4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29" name="Рисунок 2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0250" y="2721469"/>
              <a:ext cx="528638" cy="52863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1605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6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4855500"/>
            <a:ext cx="1316571" cy="28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58774" y="347424"/>
            <a:ext cx="8461376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2800" dirty="0">
                <a:solidFill>
                  <a:srgbClr val="DD4935"/>
                </a:solidFill>
                <a:latin typeface="+mj-lt"/>
              </a:rPr>
              <a:t>«Необычайное приключение, бывшее с Владимиром Маяковским летом на даче»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7763" y="3874289"/>
            <a:ext cx="2557462" cy="555710"/>
          </a:xfrm>
          <a:prstGeom prst="rect">
            <a:avLst/>
          </a:prstGeom>
          <a:effectLst>
            <a:outerShdw blurRad="63500" dist="63500" dir="5400000" sx="95000" sy="95000" algn="ctr" rotWithShape="0">
              <a:schemeClr val="tx1">
                <a:alpha val="15000"/>
              </a:scheme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2" t="15757" r="9291" b="12890"/>
          <a:stretch/>
        </p:blipFill>
        <p:spPr>
          <a:xfrm>
            <a:off x="6340222" y="1429305"/>
            <a:ext cx="2332544" cy="244361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77020" y="1216356"/>
            <a:ext cx="4864578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Не </a:t>
            </a:r>
            <a:r>
              <a:rPr lang="ru-RU" sz="1600" dirty="0"/>
              <a:t>так легка и беззаботна жизнь светила, как представлял </a:t>
            </a:r>
            <a:r>
              <a:rPr lang="ru-RU" sz="1600" dirty="0" smtClean="0"/>
              <a:t>её </a:t>
            </a:r>
            <a:r>
              <a:rPr lang="ru-RU" sz="1600" dirty="0"/>
              <a:t>себе человек. </a:t>
            </a:r>
            <a:endParaRPr lang="ru-RU" sz="1600" dirty="0" smtClean="0"/>
          </a:p>
          <a:p>
            <a:endParaRPr lang="ru-RU" sz="1200" dirty="0"/>
          </a:p>
          <a:p>
            <a:r>
              <a:rPr lang="ru-RU" sz="1600" dirty="0" smtClean="0"/>
              <a:t>Но </a:t>
            </a:r>
            <a:r>
              <a:rPr lang="ru-RU" sz="1600" dirty="0"/>
              <a:t>солнце знает, что на него все надеются и ждут от него именно света и тепла. </a:t>
            </a:r>
            <a:endParaRPr lang="ru-RU" sz="1600" dirty="0" smtClean="0"/>
          </a:p>
          <a:p>
            <a:endParaRPr lang="ru-RU" sz="1200" dirty="0"/>
          </a:p>
          <a:p>
            <a:r>
              <a:rPr lang="ru-RU" sz="1600" dirty="0" smtClean="0"/>
              <a:t>И </a:t>
            </a:r>
            <a:r>
              <a:rPr lang="ru-RU" sz="1600" dirty="0"/>
              <a:t>оно не может обмануть эти надежды.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377020" y="2930745"/>
            <a:ext cx="5508626" cy="0"/>
          </a:xfrm>
          <a:prstGeom prst="line">
            <a:avLst/>
          </a:prstGeom>
          <a:ln w="15875">
            <a:solidFill>
              <a:srgbClr val="DD493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1021409" y="3054832"/>
            <a:ext cx="4522317" cy="18312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17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А мне, ты думаешь,</a:t>
            </a:r>
          </a:p>
          <a:p>
            <a:r>
              <a:rPr lang="ru-RU" sz="17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светить</a:t>
            </a:r>
            <a:endParaRPr lang="ru-RU" sz="1700" dirty="0"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  <a:p>
            <a:r>
              <a:rPr lang="ru-RU" sz="17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легко</a:t>
            </a:r>
            <a:r>
              <a:rPr lang="ru-RU" sz="17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.</a:t>
            </a:r>
          </a:p>
          <a:p>
            <a:r>
              <a:rPr lang="ru-RU" sz="17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— </a:t>
            </a:r>
            <a:r>
              <a:rPr lang="ru-RU" sz="17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Поди, попробуй! —</a:t>
            </a:r>
          </a:p>
          <a:p>
            <a:r>
              <a:rPr lang="ru-RU" sz="17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А </a:t>
            </a:r>
            <a:r>
              <a:rPr lang="ru-RU" sz="17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вот </a:t>
            </a:r>
            <a:r>
              <a:rPr lang="ru-RU" sz="17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идёшь </a:t>
            </a:r>
            <a:r>
              <a:rPr lang="ru-RU" sz="17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—</a:t>
            </a:r>
          </a:p>
          <a:p>
            <a:r>
              <a:rPr lang="ru-RU" sz="17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взялось </a:t>
            </a:r>
            <a:r>
              <a:rPr lang="ru-RU" sz="17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идти,</a:t>
            </a:r>
          </a:p>
          <a:p>
            <a:r>
              <a:rPr lang="ru-RU" sz="17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идёшь </a:t>
            </a:r>
            <a:r>
              <a:rPr lang="ru-RU" sz="17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— и светишь в оба!</a:t>
            </a:r>
          </a:p>
        </p:txBody>
      </p:sp>
      <p:grpSp>
        <p:nvGrpSpPr>
          <p:cNvPr id="14" name="Группа 13"/>
          <p:cNvGrpSpPr/>
          <p:nvPr/>
        </p:nvGrpSpPr>
        <p:grpSpPr>
          <a:xfrm>
            <a:off x="377020" y="3108588"/>
            <a:ext cx="540000" cy="540000"/>
            <a:chOff x="639569" y="2490788"/>
            <a:chExt cx="990000" cy="990000"/>
          </a:xfrm>
        </p:grpSpPr>
        <p:sp>
          <p:nvSpPr>
            <p:cNvPr id="15" name="Овал 14"/>
            <p:cNvSpPr/>
            <p:nvPr/>
          </p:nvSpPr>
          <p:spPr>
            <a:xfrm>
              <a:off x="639569" y="2490788"/>
              <a:ext cx="990000" cy="990000"/>
            </a:xfrm>
            <a:prstGeom prst="ellipse">
              <a:avLst/>
            </a:prstGeom>
            <a:solidFill>
              <a:srgbClr val="DBB4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0250" y="2721469"/>
              <a:ext cx="528638" cy="52863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55337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4855500"/>
            <a:ext cx="1316571" cy="28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58774" y="347424"/>
            <a:ext cx="8461376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2800" dirty="0">
                <a:solidFill>
                  <a:srgbClr val="DD4935"/>
                </a:solidFill>
                <a:latin typeface="+mj-lt"/>
              </a:rPr>
              <a:t>«Необычайное приключение, бывшее с Владимиром Маяковским летом на даче»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77020" y="1269624"/>
            <a:ext cx="85095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</a:rPr>
              <a:t>Любое дело требует труда. Труда с полной отдачей сил.</a:t>
            </a:r>
            <a:r>
              <a:rPr lang="ru-RU" sz="1600" dirty="0">
                <a:solidFill>
                  <a:srgbClr val="DD4935"/>
                </a:solidFill>
              </a:rPr>
              <a:t> </a:t>
            </a:r>
            <a:endParaRPr lang="ru-RU" sz="1600" dirty="0" smtClean="0">
              <a:solidFill>
                <a:srgbClr val="DD4935"/>
              </a:solidFill>
            </a:endParaRPr>
          </a:p>
          <a:p>
            <a:endParaRPr lang="ru-RU" sz="1600" dirty="0">
              <a:solidFill>
                <a:srgbClr val="DD4935"/>
              </a:solidFill>
            </a:endParaRPr>
          </a:p>
          <a:p>
            <a:r>
              <a:rPr lang="ru-RU" sz="1600" dirty="0" smtClean="0">
                <a:solidFill>
                  <a:schemeClr val="bg1"/>
                </a:solidFill>
              </a:rPr>
              <a:t>Только </a:t>
            </a:r>
            <a:r>
              <a:rPr lang="ru-RU" sz="1600" dirty="0">
                <a:solidFill>
                  <a:schemeClr val="bg1"/>
                </a:solidFill>
              </a:rPr>
              <a:t>тогда можно считать, что долг перед обществом выполнен. И неважно, кто ты </a:t>
            </a:r>
            <a:r>
              <a:rPr lang="ru-RU" sz="1600" dirty="0" smtClean="0">
                <a:solidFill>
                  <a:schemeClr val="bg1"/>
                </a:solidFill>
              </a:rPr>
              <a:t>— </a:t>
            </a:r>
            <a:r>
              <a:rPr lang="ru-RU" sz="1600" dirty="0">
                <a:solidFill>
                  <a:schemeClr val="bg1"/>
                </a:solidFill>
              </a:rPr>
              <a:t>светило или поэт </a:t>
            </a:r>
            <a:r>
              <a:rPr lang="ru-RU" sz="1600" dirty="0" smtClean="0">
                <a:solidFill>
                  <a:schemeClr val="bg1"/>
                </a:solidFill>
              </a:rPr>
              <a:t>— </a:t>
            </a:r>
            <a:r>
              <a:rPr lang="ru-RU" sz="1600" dirty="0">
                <a:solidFill>
                  <a:schemeClr val="bg1"/>
                </a:solidFill>
              </a:rPr>
              <a:t>главное в том, как ты относишься к своему делу, что творишь ты </a:t>
            </a:r>
            <a:r>
              <a:rPr lang="ru-RU" sz="1600" dirty="0">
                <a:solidFill>
                  <a:srgbClr val="DD4935"/>
                </a:solidFill>
              </a:rPr>
              <a:t>«у мира в сером хламе»</a:t>
            </a:r>
            <a:r>
              <a:rPr lang="ru-RU" sz="1600" dirty="0">
                <a:solidFill>
                  <a:schemeClr val="bg1"/>
                </a:solidFill>
              </a:rPr>
              <a:t>: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358774" y="2788477"/>
            <a:ext cx="8443130" cy="0"/>
          </a:xfrm>
          <a:prstGeom prst="line">
            <a:avLst/>
          </a:prstGeom>
          <a:ln w="15875">
            <a:solidFill>
              <a:srgbClr val="DD493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3632064" y="2955182"/>
            <a:ext cx="4522317" cy="13080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17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Ты да я,</a:t>
            </a:r>
          </a:p>
          <a:p>
            <a:r>
              <a:rPr lang="ru-RU" sz="17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нас, товарищ, двое!</a:t>
            </a:r>
          </a:p>
          <a:p>
            <a:r>
              <a:rPr lang="ru-RU" sz="17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Я буду солнце лить </a:t>
            </a:r>
            <a:r>
              <a:rPr lang="ru-RU" sz="1700" dirty="0" smtClean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сво</a:t>
            </a:r>
            <a:r>
              <a:rPr lang="ru-RU" sz="17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ё</a:t>
            </a:r>
            <a:r>
              <a:rPr lang="ru-RU" sz="1700" dirty="0" smtClean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,</a:t>
            </a:r>
            <a:endParaRPr lang="ru-RU" sz="17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  <a:p>
            <a:r>
              <a:rPr lang="ru-RU" sz="17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а ты — </a:t>
            </a:r>
            <a:r>
              <a:rPr lang="ru-RU" sz="1700" dirty="0" smtClean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своё,</a:t>
            </a:r>
            <a:endParaRPr lang="ru-RU" sz="1700" dirty="0">
              <a:solidFill>
                <a:schemeClr val="bg1"/>
              </a:solidFill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  <a:p>
            <a:r>
              <a:rPr lang="ru-RU" sz="1700" dirty="0">
                <a:solidFill>
                  <a:schemeClr val="bg1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стихами.</a:t>
            </a:r>
          </a:p>
        </p:txBody>
      </p:sp>
      <p:grpSp>
        <p:nvGrpSpPr>
          <p:cNvPr id="14" name="Группа 13"/>
          <p:cNvGrpSpPr/>
          <p:nvPr/>
        </p:nvGrpSpPr>
        <p:grpSpPr>
          <a:xfrm>
            <a:off x="2987675" y="3008938"/>
            <a:ext cx="540000" cy="540000"/>
            <a:chOff x="639569" y="2490788"/>
            <a:chExt cx="990000" cy="990000"/>
          </a:xfrm>
        </p:grpSpPr>
        <p:sp>
          <p:nvSpPr>
            <p:cNvPr id="15" name="Овал 14"/>
            <p:cNvSpPr/>
            <p:nvPr/>
          </p:nvSpPr>
          <p:spPr>
            <a:xfrm>
              <a:off x="639569" y="2490788"/>
              <a:ext cx="990000" cy="990000"/>
            </a:xfrm>
            <a:prstGeom prst="ellipse">
              <a:avLst/>
            </a:prstGeom>
            <a:solidFill>
              <a:srgbClr val="DBB4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0250" y="2721469"/>
              <a:ext cx="528638" cy="52863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1620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4855500"/>
            <a:ext cx="1316571" cy="28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58774" y="347424"/>
            <a:ext cx="8461376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2800" dirty="0">
                <a:solidFill>
                  <a:srgbClr val="DD4935"/>
                </a:solidFill>
                <a:latin typeface="+mj-lt"/>
              </a:rPr>
              <a:t>«Необычайное приключение, бывшее с Владимиром Маяковским летом на даче»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7763" y="3874289"/>
            <a:ext cx="2557462" cy="555710"/>
          </a:xfrm>
          <a:prstGeom prst="rect">
            <a:avLst/>
          </a:prstGeom>
          <a:effectLst>
            <a:outerShdw blurRad="63500" dist="63500" dir="5400000" sx="95000" sy="95000" algn="ctr" rotWithShape="0">
              <a:schemeClr val="tx1">
                <a:alpha val="15000"/>
              </a:scheme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76" t="4359" r="6894" b="8812"/>
          <a:stretch/>
        </p:blipFill>
        <p:spPr>
          <a:xfrm>
            <a:off x="6738153" y="1366716"/>
            <a:ext cx="1531822" cy="250757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77019" y="1216356"/>
            <a:ext cx="584588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Трудиться честно, добросовестно, </a:t>
            </a:r>
            <a:r>
              <a:rPr lang="ru-RU" sz="1600" dirty="0">
                <a:solidFill>
                  <a:srgbClr val="DD4935"/>
                </a:solidFill>
              </a:rPr>
              <a:t>«светить»</a:t>
            </a:r>
            <a:r>
              <a:rPr lang="ru-RU" sz="1600" dirty="0"/>
              <a:t> на </a:t>
            </a:r>
            <a:r>
              <a:rPr lang="ru-RU" sz="1600" dirty="0" smtClean="0"/>
              <a:t>своём </a:t>
            </a:r>
            <a:r>
              <a:rPr lang="ru-RU" sz="1600" dirty="0"/>
              <a:t>рабочем месте каждому </a:t>
            </a:r>
            <a:r>
              <a:rPr lang="ru-RU" sz="1600" dirty="0" smtClean="0"/>
              <a:t>— </a:t>
            </a:r>
            <a:r>
              <a:rPr lang="ru-RU" sz="1600" dirty="0"/>
              <a:t>вот основная мысль стихотворения.</a:t>
            </a: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377019" y="2116713"/>
            <a:ext cx="5508626" cy="0"/>
          </a:xfrm>
          <a:prstGeom prst="line">
            <a:avLst/>
          </a:prstGeom>
          <a:ln w="15875">
            <a:solidFill>
              <a:srgbClr val="DD4935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1038801" y="2320873"/>
            <a:ext cx="4522317" cy="18312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17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Светить всегда,</a:t>
            </a:r>
          </a:p>
          <a:p>
            <a:r>
              <a:rPr lang="ru-RU" sz="17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светить везде,</a:t>
            </a:r>
          </a:p>
          <a:p>
            <a:r>
              <a:rPr lang="ru-RU" sz="17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до дней последних донца,</a:t>
            </a:r>
          </a:p>
          <a:p>
            <a:r>
              <a:rPr lang="ru-RU" sz="17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светить —</a:t>
            </a:r>
          </a:p>
          <a:p>
            <a:r>
              <a:rPr lang="ru-RU" sz="17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и никаких гвоздей!</a:t>
            </a:r>
          </a:p>
          <a:p>
            <a:r>
              <a:rPr lang="ru-RU" sz="17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Вот лозунг мой</a:t>
            </a:r>
          </a:p>
          <a:p>
            <a:r>
              <a:rPr lang="ru-RU" sz="17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и солнца!</a:t>
            </a:r>
          </a:p>
        </p:txBody>
      </p:sp>
      <p:grpSp>
        <p:nvGrpSpPr>
          <p:cNvPr id="14" name="Группа 13"/>
          <p:cNvGrpSpPr/>
          <p:nvPr/>
        </p:nvGrpSpPr>
        <p:grpSpPr>
          <a:xfrm>
            <a:off x="377019" y="2294556"/>
            <a:ext cx="540000" cy="540000"/>
            <a:chOff x="639569" y="2490788"/>
            <a:chExt cx="990000" cy="990000"/>
          </a:xfrm>
        </p:grpSpPr>
        <p:sp>
          <p:nvSpPr>
            <p:cNvPr id="15" name="Овал 14"/>
            <p:cNvSpPr/>
            <p:nvPr/>
          </p:nvSpPr>
          <p:spPr>
            <a:xfrm>
              <a:off x="639569" y="2490788"/>
              <a:ext cx="990000" cy="990000"/>
            </a:xfrm>
            <a:prstGeom prst="ellipse">
              <a:avLst/>
            </a:prstGeom>
            <a:solidFill>
              <a:srgbClr val="DBB4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16" name="Рисунок 15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0250" y="2721469"/>
              <a:ext cx="528638" cy="52863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84143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4855500"/>
            <a:ext cx="1316571" cy="28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58774" y="347424"/>
            <a:ext cx="8461376" cy="86177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2800" dirty="0">
                <a:solidFill>
                  <a:srgbClr val="DD4935"/>
                </a:solidFill>
                <a:latin typeface="+mj-lt"/>
              </a:rPr>
              <a:t>«Необычайное приключение, бывшее с Владимиром Маяковским летом на даче»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7763" y="3874289"/>
            <a:ext cx="2557462" cy="555710"/>
          </a:xfrm>
          <a:prstGeom prst="rect">
            <a:avLst/>
          </a:prstGeom>
          <a:effectLst>
            <a:outerShdw blurRad="63500" dist="63500" dir="5400000" sx="95000" sy="95000" algn="ctr" rotWithShape="0">
              <a:schemeClr val="tx1">
                <a:alpha val="15000"/>
              </a:schemeClr>
            </a:outerShdw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0583" y="1513752"/>
            <a:ext cx="1531822" cy="236053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55833" y="1735693"/>
            <a:ext cx="584588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Написанное </a:t>
            </a:r>
            <a:r>
              <a:rPr lang="ru-RU" sz="1600" dirty="0"/>
              <a:t>в первой трети </a:t>
            </a:r>
            <a:r>
              <a:rPr lang="en-US" sz="1600" dirty="0" smtClean="0"/>
              <a:t>XX</a:t>
            </a:r>
            <a:r>
              <a:rPr lang="ru-RU" sz="1600" dirty="0" smtClean="0"/>
              <a:t> </a:t>
            </a:r>
            <a:r>
              <a:rPr lang="ru-RU" sz="1600" dirty="0"/>
              <a:t>века, стихотворение как нельзя более актуально и сейчас. </a:t>
            </a:r>
            <a:endParaRPr lang="en-US" sz="1600" dirty="0" smtClean="0"/>
          </a:p>
          <a:p>
            <a:endParaRPr lang="en-US" sz="1600" dirty="0"/>
          </a:p>
          <a:p>
            <a:r>
              <a:rPr lang="ru-RU" sz="1600" dirty="0" smtClean="0"/>
              <a:t>И </a:t>
            </a:r>
            <a:r>
              <a:rPr lang="ru-RU" sz="1600" dirty="0"/>
              <a:t>будет актуально в дальнейшем. </a:t>
            </a:r>
            <a:endParaRPr lang="en-US" sz="1600" dirty="0" smtClean="0"/>
          </a:p>
          <a:p>
            <a:endParaRPr lang="en-US" sz="1600" dirty="0"/>
          </a:p>
          <a:p>
            <a:r>
              <a:rPr lang="ru-RU" sz="1600" dirty="0" smtClean="0"/>
              <a:t>Всегда </a:t>
            </a:r>
            <a:r>
              <a:rPr lang="en-US" sz="1600" dirty="0" smtClean="0"/>
              <a:t>—</a:t>
            </a:r>
            <a:r>
              <a:rPr lang="ru-RU" sz="1600" dirty="0" smtClean="0"/>
              <a:t> </a:t>
            </a:r>
            <a:r>
              <a:rPr lang="ru-RU" sz="1600" dirty="0"/>
              <a:t>в любое время, в любом веке </a:t>
            </a:r>
            <a:r>
              <a:rPr lang="en-US" sz="1600" dirty="0" smtClean="0"/>
              <a:t>—</a:t>
            </a:r>
            <a:r>
              <a:rPr lang="ru-RU" sz="1600" dirty="0" smtClean="0"/>
              <a:t> </a:t>
            </a:r>
            <a:r>
              <a:rPr lang="ru-RU" sz="1600" dirty="0"/>
              <a:t>человек будет только тогда человеком, если он будет своим трудом </a:t>
            </a:r>
            <a:r>
              <a:rPr lang="ru-RU" sz="1600" dirty="0">
                <a:solidFill>
                  <a:srgbClr val="DD4935"/>
                </a:solidFill>
              </a:rPr>
              <a:t>«светить — и никаких гвоздей»</a:t>
            </a:r>
            <a:r>
              <a:rPr lang="ru-RU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91087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4855500"/>
            <a:ext cx="1316571" cy="288000"/>
          </a:xfrm>
          <a:prstGeom prst="rect">
            <a:avLst/>
          </a:prstGeom>
        </p:spPr>
      </p:pic>
      <p:grpSp>
        <p:nvGrpSpPr>
          <p:cNvPr id="13" name="Группа 12"/>
          <p:cNvGrpSpPr/>
          <p:nvPr/>
        </p:nvGrpSpPr>
        <p:grpSpPr>
          <a:xfrm>
            <a:off x="358775" y="1917271"/>
            <a:ext cx="540000" cy="540000"/>
            <a:chOff x="3402614" y="1014413"/>
            <a:chExt cx="990000" cy="990000"/>
          </a:xfrm>
        </p:grpSpPr>
        <p:sp>
          <p:nvSpPr>
            <p:cNvPr id="14" name="Овал 13"/>
            <p:cNvSpPr/>
            <p:nvPr/>
          </p:nvSpPr>
          <p:spPr>
            <a:xfrm>
              <a:off x="3402614" y="1014413"/>
              <a:ext cx="990000" cy="990000"/>
            </a:xfrm>
            <a:prstGeom prst="ellipse">
              <a:avLst/>
            </a:prstGeom>
            <a:solidFill>
              <a:srgbClr val="DD49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82587" y="1248666"/>
              <a:ext cx="430054" cy="521494"/>
            </a:xfrm>
            <a:prstGeom prst="rect">
              <a:avLst/>
            </a:prstGeom>
          </p:spPr>
        </p:pic>
      </p:grpSp>
      <p:sp>
        <p:nvSpPr>
          <p:cNvPr id="19" name="Прямоугольник 18"/>
          <p:cNvSpPr/>
          <p:nvPr/>
        </p:nvSpPr>
        <p:spPr>
          <a:xfrm>
            <a:off x="1039237" y="1917271"/>
            <a:ext cx="476681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Надо жизнь сначала переделать, </a:t>
            </a:r>
          </a:p>
          <a:p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Переделав, </a:t>
            </a:r>
            <a:r>
              <a:rPr lang="ru-RU" sz="18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— </a:t>
            </a:r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можно воспевать.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98519" y="2634402"/>
            <a:ext cx="360752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>
                <a:latin typeface="Roboto Light" panose="020B0604020202020204" charset="0"/>
                <a:ea typeface="Roboto Light" panose="020B0604020202020204" charset="0"/>
                <a:cs typeface="Roboto Light" panose="020B0604020202020204" charset="0"/>
              </a:rPr>
              <a:t>В. В. Маяковский</a:t>
            </a:r>
            <a:endParaRPr lang="ru-RU" dirty="0">
              <a:latin typeface="Roboto Light" panose="020B0604020202020204" charset="0"/>
              <a:ea typeface="Roboto Light" panose="020B0604020202020204" charset="0"/>
              <a:cs typeface="Roboto Light" panose="020B060402020202020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1105" y="885428"/>
            <a:ext cx="2165044" cy="2785903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539991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83" b="6989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4855500"/>
            <a:ext cx="1316571" cy="2880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0" y="3947817"/>
            <a:ext cx="8018290" cy="855958"/>
          </a:xfrm>
          <a:prstGeom prst="rect">
            <a:avLst/>
          </a:prstGeom>
          <a:solidFill>
            <a:srgbClr val="DD4935">
              <a:alpha val="92000"/>
            </a:srgbClr>
          </a:solidFill>
        </p:spPr>
        <p:txBody>
          <a:bodyPr wrap="square" lIns="360000" tIns="180000" rIns="180000" bIns="180000" rtlCol="0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+mj-lt"/>
              </a:rPr>
              <a:t>Село </a:t>
            </a:r>
            <a:r>
              <a:rPr lang="ru-RU" sz="1600" dirty="0" err="1">
                <a:solidFill>
                  <a:schemeClr val="bg1"/>
                </a:solidFill>
                <a:latin typeface="+mj-lt"/>
              </a:rPr>
              <a:t>Багдати</a:t>
            </a:r>
            <a:r>
              <a:rPr lang="ru-RU" sz="1600" dirty="0">
                <a:solidFill>
                  <a:schemeClr val="bg1"/>
                </a:solidFill>
                <a:latin typeface="+mj-lt"/>
              </a:rPr>
              <a:t>, в котором родился Маяковский, через 10 лет после его смерти было переименовано в </a:t>
            </a:r>
            <a:r>
              <a:rPr lang="ru-RU" sz="1600" dirty="0" smtClean="0">
                <a:solidFill>
                  <a:schemeClr val="bg1"/>
                </a:solidFill>
                <a:latin typeface="+mj-lt"/>
              </a:rPr>
              <a:t>посёлок </a:t>
            </a:r>
            <a:r>
              <a:rPr lang="ru-RU" sz="1600" dirty="0">
                <a:solidFill>
                  <a:schemeClr val="bg1"/>
                </a:solidFill>
                <a:latin typeface="+mj-lt"/>
              </a:rPr>
              <a:t>Маяковский.</a:t>
            </a:r>
          </a:p>
        </p:txBody>
      </p:sp>
    </p:spTree>
    <p:extLst>
      <p:ext uri="{BB962C8B-B14F-4D97-AF65-F5344CB8AC3E}">
        <p14:creationId xmlns:p14="http://schemas.microsoft.com/office/powerpoint/2010/main" val="2099327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79" b="8019"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4855500"/>
            <a:ext cx="1316571" cy="2880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0" y="4194038"/>
            <a:ext cx="5115339" cy="609737"/>
          </a:xfrm>
          <a:prstGeom prst="rect">
            <a:avLst/>
          </a:prstGeom>
          <a:solidFill>
            <a:srgbClr val="DD4935">
              <a:alpha val="92000"/>
            </a:srgbClr>
          </a:solidFill>
        </p:spPr>
        <p:txBody>
          <a:bodyPr wrap="square" lIns="360000" tIns="180000" rIns="180000" bIns="180000" rtlCol="0">
            <a:spAutoFit/>
          </a:bodyPr>
          <a:lstStyle/>
          <a:p>
            <a:r>
              <a:rPr lang="ru-RU" sz="1600" dirty="0" smtClean="0">
                <a:solidFill>
                  <a:schemeClr val="bg1"/>
                </a:solidFill>
                <a:latin typeface="+mj-lt"/>
              </a:rPr>
              <a:t>Посёлок рос </a:t>
            </a:r>
            <a:r>
              <a:rPr lang="ru-RU" sz="1600" dirty="0">
                <a:solidFill>
                  <a:schemeClr val="bg1"/>
                </a:solidFill>
                <a:latin typeface="+mj-lt"/>
              </a:rPr>
              <a:t>и </a:t>
            </a:r>
            <a:r>
              <a:rPr lang="ru-RU" sz="1600" dirty="0" smtClean="0">
                <a:solidFill>
                  <a:schemeClr val="bg1"/>
                </a:solidFill>
                <a:latin typeface="+mj-lt"/>
              </a:rPr>
              <a:t>уже в </a:t>
            </a:r>
            <a:r>
              <a:rPr lang="ru-RU" sz="1600" dirty="0">
                <a:solidFill>
                  <a:schemeClr val="bg1"/>
                </a:solidFill>
                <a:latin typeface="+mj-lt"/>
              </a:rPr>
              <a:t>1981 </a:t>
            </a:r>
            <a:r>
              <a:rPr lang="ru-RU" sz="1600" dirty="0" smtClean="0">
                <a:solidFill>
                  <a:schemeClr val="bg1"/>
                </a:solidFill>
                <a:latin typeface="+mj-lt"/>
              </a:rPr>
              <a:t>г. стал </a:t>
            </a:r>
            <a:r>
              <a:rPr lang="ru-RU" sz="1600" dirty="0">
                <a:solidFill>
                  <a:schemeClr val="bg1"/>
                </a:solidFill>
                <a:latin typeface="+mj-lt"/>
              </a:rPr>
              <a:t>городом. </a:t>
            </a:r>
            <a:endParaRPr lang="ru-RU" sz="1600" dirty="0" smtClean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52577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75" b="10000"/>
          <a:stretch/>
        </p:blipFill>
        <p:spPr>
          <a:xfrm>
            <a:off x="-1" y="0"/>
            <a:ext cx="9264317" cy="514350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4855500"/>
            <a:ext cx="1316571" cy="2880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0" y="3947817"/>
            <a:ext cx="6192838" cy="855958"/>
          </a:xfrm>
          <a:prstGeom prst="rect">
            <a:avLst/>
          </a:prstGeom>
          <a:solidFill>
            <a:srgbClr val="DD4935">
              <a:alpha val="92000"/>
            </a:srgbClr>
          </a:solidFill>
        </p:spPr>
        <p:txBody>
          <a:bodyPr wrap="square" lIns="360000" tIns="180000" rIns="180000" bIns="180000" rtlCol="0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+mj-lt"/>
              </a:rPr>
              <a:t>С развалом Советского Союза </a:t>
            </a:r>
            <a:r>
              <a:rPr lang="ru-RU" sz="1600" dirty="0" smtClean="0">
                <a:solidFill>
                  <a:schemeClr val="bg1"/>
                </a:solidFill>
                <a:latin typeface="+mj-lt"/>
              </a:rPr>
              <a:t>город </a:t>
            </a:r>
            <a:r>
              <a:rPr lang="ru-RU" sz="1600" dirty="0">
                <a:solidFill>
                  <a:schemeClr val="bg1"/>
                </a:solidFill>
                <a:latin typeface="+mj-lt"/>
              </a:rPr>
              <a:t>вновь принял старое название </a:t>
            </a:r>
            <a:r>
              <a:rPr lang="ru-RU" sz="1600" dirty="0" smtClean="0">
                <a:solidFill>
                  <a:schemeClr val="bg1"/>
                </a:solidFill>
                <a:latin typeface="+mj-lt"/>
              </a:rPr>
              <a:t>— </a:t>
            </a:r>
            <a:r>
              <a:rPr lang="ru-RU" sz="1600" dirty="0" err="1" smtClean="0">
                <a:solidFill>
                  <a:schemeClr val="bg1"/>
                </a:solidFill>
                <a:latin typeface="+mj-lt"/>
              </a:rPr>
              <a:t>Багдати</a:t>
            </a:r>
            <a:r>
              <a:rPr lang="ru-RU" sz="1600" dirty="0">
                <a:solidFill>
                  <a:schemeClr val="bg1"/>
                </a:solidFill>
                <a:latin typeface="+mj-lt"/>
              </a:rPr>
              <a:t>.</a:t>
            </a:r>
            <a:endParaRPr lang="ru-RU" sz="1600" dirty="0" smtClean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64922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15698"/>
          <a:stretch/>
        </p:blipFill>
        <p:spPr>
          <a:xfrm>
            <a:off x="0" y="1"/>
            <a:ext cx="9144000" cy="5155096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4855500"/>
            <a:ext cx="1316571" cy="2880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0" y="4194038"/>
            <a:ext cx="5832475" cy="609737"/>
          </a:xfrm>
          <a:prstGeom prst="rect">
            <a:avLst/>
          </a:prstGeom>
          <a:solidFill>
            <a:srgbClr val="DD4935">
              <a:alpha val="92000"/>
            </a:srgbClr>
          </a:solidFill>
        </p:spPr>
        <p:txBody>
          <a:bodyPr wrap="square" lIns="360000" tIns="180000" rIns="180000" bIns="180000" rtlCol="0">
            <a:spAutoFit/>
          </a:bodyPr>
          <a:lstStyle/>
          <a:p>
            <a:r>
              <a:rPr lang="ru-RU" sz="1600" dirty="0">
                <a:solidFill>
                  <a:schemeClr val="bg1"/>
                </a:solidFill>
                <a:latin typeface="+mj-lt"/>
              </a:rPr>
              <a:t>Учился Владимир в гимназии города Кутаиси.</a:t>
            </a:r>
            <a:endParaRPr lang="ru-RU" sz="1600" dirty="0" smtClean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6775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4855500"/>
            <a:ext cx="1316571" cy="288000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472467" y="1325255"/>
            <a:ext cx="3916623" cy="24929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Когда Володе было 13 лет, семья лишилась отца. </a:t>
            </a:r>
            <a:endParaRPr lang="ru-RU" sz="1800" dirty="0" smtClean="0"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  <a:p>
            <a:endParaRPr lang="ru-RU" sz="1800" dirty="0"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  <a:p>
            <a:r>
              <a:rPr lang="ru-RU" sz="18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Он </a:t>
            </a:r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умер от заражения крови, уколов палец булавкой. </a:t>
            </a:r>
            <a:endParaRPr lang="ru-RU" sz="1800" dirty="0" smtClean="0"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  <a:p>
            <a:endParaRPr lang="ru-RU" sz="1800" dirty="0">
              <a:latin typeface="Roboto Light" panose="02000000000000000000" pitchFamily="2" charset="0"/>
              <a:ea typeface="Roboto Light" panose="02000000000000000000" pitchFamily="2" charset="0"/>
              <a:cs typeface="Roboto Light" panose="02000000000000000000" pitchFamily="2" charset="0"/>
            </a:endParaRPr>
          </a:p>
          <a:p>
            <a:r>
              <a:rPr lang="ru-RU" sz="1800" dirty="0" smtClean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Именно </a:t>
            </a:r>
            <a:r>
              <a:rPr lang="ru-RU" sz="1800" dirty="0">
                <a:latin typeface="Roboto Light" panose="02000000000000000000" pitchFamily="2" charset="0"/>
                <a:ea typeface="Roboto Light" panose="02000000000000000000" pitchFamily="2" charset="0"/>
                <a:cs typeface="Roboto Light" panose="02000000000000000000" pitchFamily="2" charset="0"/>
              </a:rPr>
              <a:t>с тех пор Маяковский всегда очень боялся всех колющих и режущих предметов.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219"/>
          <a:stretch/>
        </p:blipFill>
        <p:spPr>
          <a:xfrm>
            <a:off x="5637891" y="1054135"/>
            <a:ext cx="2257307" cy="3035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932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BJ">
      <a:majorFont>
        <a:latin typeface="Merriweather"/>
        <a:ea typeface=""/>
        <a:cs typeface=""/>
      </a:majorFont>
      <a:minorFont>
        <a:latin typeface="Roboto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7130</TotalTime>
  <Words>1657</Words>
  <Application>Microsoft Office PowerPoint</Application>
  <PresentationFormat>Экран (16:9)</PresentationFormat>
  <Paragraphs>269</Paragraphs>
  <Slides>47</Slides>
  <Notes>47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47</vt:i4>
      </vt:variant>
    </vt:vector>
  </HeadingPairs>
  <TitlesOfParts>
    <vt:vector size="53" baseType="lpstr">
      <vt:lpstr>Arial</vt:lpstr>
      <vt:lpstr>Roboto</vt:lpstr>
      <vt:lpstr>Merriweather</vt:lpstr>
      <vt:lpstr>Roboto Light</vt:lpstr>
      <vt:lpstr>Calibri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Пользователь Windows</cp:lastModifiedBy>
  <cp:revision>413</cp:revision>
  <dcterms:created xsi:type="dcterms:W3CDTF">2015-12-14T06:35:07Z</dcterms:created>
  <dcterms:modified xsi:type="dcterms:W3CDTF">2017-06-15T12:55:01Z</dcterms:modified>
</cp:coreProperties>
</file>